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62" r:id="rId4"/>
    <p:sldId id="263" r:id="rId5"/>
    <p:sldId id="264" r:id="rId6"/>
    <p:sldId id="265" r:id="rId7"/>
    <p:sldId id="266" r:id="rId8"/>
    <p:sldId id="271" r:id="rId9"/>
    <p:sldId id="269" r:id="rId10"/>
    <p:sldId id="270" r:id="rId11"/>
    <p:sldId id="272" r:id="rId12"/>
    <p:sldId id="273" r:id="rId13"/>
    <p:sldId id="275" r:id="rId14"/>
    <p:sldId id="276" r:id="rId15"/>
    <p:sldId id="277" r:id="rId16"/>
    <p:sldId id="278" r:id="rId17"/>
    <p:sldId id="279" r:id="rId18"/>
    <p:sldId id="280" r:id="rId19"/>
    <p:sldId id="282" r:id="rId20"/>
    <p:sldId id="283" r:id="rId21"/>
    <p:sldId id="285" r:id="rId22"/>
    <p:sldId id="288" r:id="rId23"/>
    <p:sldId id="289" r:id="rId24"/>
    <p:sldId id="286" r:id="rId25"/>
    <p:sldId id="287" r:id="rId26"/>
    <p:sldId id="284" r:id="rId27"/>
    <p:sldId id="290" r:id="rId28"/>
    <p:sldId id="292" r:id="rId29"/>
    <p:sldId id="291" r:id="rId30"/>
    <p:sldId id="294" r:id="rId31"/>
    <p:sldId id="293" r:id="rId32"/>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199ED7-83A2-4E97-A87F-C9583C241C4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SV"/>
        </a:p>
      </dgm:t>
    </dgm:pt>
    <dgm:pt modelId="{B6C54F3F-C802-40E0-A4EF-0E8F6F69A145}">
      <dgm:prSet phldrT="[Texto]"/>
      <dgm:spPr/>
      <dgm:t>
        <a:bodyPr/>
        <a:lstStyle/>
        <a:p>
          <a:r>
            <a:rPr lang="es-ES" dirty="0">
              <a:latin typeface="Arial" panose="020B0604020202020204" pitchFamily="34" charset="0"/>
              <a:cs typeface="Arial" panose="020B0604020202020204" pitchFamily="34" charset="0"/>
            </a:rPr>
            <a:t>Técnicas de investigación</a:t>
          </a:r>
          <a:endParaRPr lang="es-SV" dirty="0">
            <a:latin typeface="Arial" panose="020B0604020202020204" pitchFamily="34" charset="0"/>
            <a:cs typeface="Arial" panose="020B0604020202020204" pitchFamily="34" charset="0"/>
          </a:endParaRPr>
        </a:p>
      </dgm:t>
    </dgm:pt>
    <dgm:pt modelId="{03811F33-6C6E-4F5F-92F9-C22F026E0025}" type="parTrans" cxnId="{7C1DD84F-4390-42AA-A6E4-4685319B672C}">
      <dgm:prSet/>
      <dgm:spPr/>
      <dgm:t>
        <a:bodyPr/>
        <a:lstStyle/>
        <a:p>
          <a:endParaRPr lang="es-SV"/>
        </a:p>
      </dgm:t>
    </dgm:pt>
    <dgm:pt modelId="{89B7FFF9-141D-4677-92DB-63382FA8D561}" type="sibTrans" cxnId="{7C1DD84F-4390-42AA-A6E4-4685319B672C}">
      <dgm:prSet/>
      <dgm:spPr/>
      <dgm:t>
        <a:bodyPr/>
        <a:lstStyle/>
        <a:p>
          <a:endParaRPr lang="es-SV"/>
        </a:p>
      </dgm:t>
    </dgm:pt>
    <dgm:pt modelId="{E763A2D1-FE44-4CEC-86C9-1C89D65A3497}">
      <dgm:prSet phldrT="[Texto]"/>
      <dgm:spPr/>
      <dgm:t>
        <a:bodyPr/>
        <a:lstStyle/>
        <a:p>
          <a:r>
            <a:rPr lang="es-ES" dirty="0">
              <a:latin typeface="Arial" panose="020B0604020202020204" pitchFamily="34" charset="0"/>
              <a:cs typeface="Arial" panose="020B0604020202020204" pitchFamily="34" charset="0"/>
            </a:rPr>
            <a:t>Exploración documental OIR</a:t>
          </a:r>
          <a:endParaRPr lang="es-SV" dirty="0">
            <a:latin typeface="Arial" panose="020B0604020202020204" pitchFamily="34" charset="0"/>
            <a:cs typeface="Arial" panose="020B0604020202020204" pitchFamily="34" charset="0"/>
          </a:endParaRPr>
        </a:p>
      </dgm:t>
    </dgm:pt>
    <dgm:pt modelId="{D8574EAC-497C-48C1-B397-930A475B7C64}" type="parTrans" cxnId="{D5508682-F8DC-4023-B8B0-E19ECE6159CC}">
      <dgm:prSet/>
      <dgm:spPr/>
      <dgm:t>
        <a:bodyPr/>
        <a:lstStyle/>
        <a:p>
          <a:endParaRPr lang="es-SV"/>
        </a:p>
      </dgm:t>
    </dgm:pt>
    <dgm:pt modelId="{8DC4F7B6-AAEF-4394-98BF-9AAC580A103E}" type="sibTrans" cxnId="{D5508682-F8DC-4023-B8B0-E19ECE6159CC}">
      <dgm:prSet/>
      <dgm:spPr/>
      <dgm:t>
        <a:bodyPr/>
        <a:lstStyle/>
        <a:p>
          <a:endParaRPr lang="es-SV"/>
        </a:p>
      </dgm:t>
    </dgm:pt>
    <dgm:pt modelId="{A2EF341D-42B9-4AB2-A78C-84FA77FF8EB7}">
      <dgm:prSet phldrT="[Texto]"/>
      <dgm:spPr/>
      <dgm:t>
        <a:bodyPr/>
        <a:lstStyle/>
        <a:p>
          <a:r>
            <a:rPr lang="es-ES" dirty="0">
              <a:latin typeface="Arial" panose="020B0604020202020204" pitchFamily="34" charset="0"/>
              <a:cs typeface="Arial" panose="020B0604020202020204" pitchFamily="34" charset="0"/>
            </a:rPr>
            <a:t>Entrevistas semi estructuradas con personas prestatarias</a:t>
          </a:r>
          <a:endParaRPr lang="es-SV" dirty="0">
            <a:latin typeface="Arial" panose="020B0604020202020204" pitchFamily="34" charset="0"/>
            <a:cs typeface="Arial" panose="020B0604020202020204" pitchFamily="34" charset="0"/>
          </a:endParaRPr>
        </a:p>
      </dgm:t>
    </dgm:pt>
    <dgm:pt modelId="{C05EA273-B26E-41AB-B54E-59EFD8B2DF9D}" type="parTrans" cxnId="{F4109A0A-2C0F-41F6-96D2-8B10084649D5}">
      <dgm:prSet/>
      <dgm:spPr/>
      <dgm:t>
        <a:bodyPr/>
        <a:lstStyle/>
        <a:p>
          <a:endParaRPr lang="es-SV"/>
        </a:p>
      </dgm:t>
    </dgm:pt>
    <dgm:pt modelId="{344A57B8-D4EE-4096-A886-D9BABA75617B}" type="sibTrans" cxnId="{F4109A0A-2C0F-41F6-96D2-8B10084649D5}">
      <dgm:prSet/>
      <dgm:spPr/>
      <dgm:t>
        <a:bodyPr/>
        <a:lstStyle/>
        <a:p>
          <a:endParaRPr lang="es-SV"/>
        </a:p>
      </dgm:t>
    </dgm:pt>
    <dgm:pt modelId="{0524C3C4-B87A-4DF2-99D7-E416E1FA3E1B}">
      <dgm:prSet phldrT="[Texto]"/>
      <dgm:spPr/>
      <dgm:t>
        <a:bodyPr/>
        <a:lstStyle/>
        <a:p>
          <a:r>
            <a:rPr lang="es-ES" dirty="0">
              <a:latin typeface="Arial" panose="020B0604020202020204" pitchFamily="34" charset="0"/>
              <a:cs typeface="Arial" panose="020B0604020202020204" pitchFamily="34" charset="0"/>
            </a:rPr>
            <a:t>Grupo focales con mujeres organizadas</a:t>
          </a:r>
          <a:endParaRPr lang="es-SV" dirty="0">
            <a:latin typeface="Arial" panose="020B0604020202020204" pitchFamily="34" charset="0"/>
            <a:cs typeface="Arial" panose="020B0604020202020204" pitchFamily="34" charset="0"/>
          </a:endParaRPr>
        </a:p>
      </dgm:t>
    </dgm:pt>
    <dgm:pt modelId="{656C229D-8C07-4032-A43F-F58BE05CA925}" type="parTrans" cxnId="{F2D0CC64-B59A-4B8F-9333-B872560BBA8F}">
      <dgm:prSet/>
      <dgm:spPr/>
      <dgm:t>
        <a:bodyPr/>
        <a:lstStyle/>
        <a:p>
          <a:endParaRPr lang="es-SV"/>
        </a:p>
      </dgm:t>
    </dgm:pt>
    <dgm:pt modelId="{760DF909-8AD1-4BD4-A1A5-184B62C7B4BF}" type="sibTrans" cxnId="{F2D0CC64-B59A-4B8F-9333-B872560BBA8F}">
      <dgm:prSet/>
      <dgm:spPr/>
      <dgm:t>
        <a:bodyPr/>
        <a:lstStyle/>
        <a:p>
          <a:endParaRPr lang="es-SV"/>
        </a:p>
      </dgm:t>
    </dgm:pt>
    <dgm:pt modelId="{1B2D9354-A04A-4443-AAF3-81178988A4C5}">
      <dgm:prSet phldrT="[Texto]"/>
      <dgm:spPr/>
      <dgm:t>
        <a:bodyPr/>
        <a:lstStyle/>
        <a:p>
          <a:r>
            <a:rPr lang="es-ES" dirty="0">
              <a:latin typeface="Arial" panose="020B0604020202020204" pitchFamily="34" charset="0"/>
              <a:cs typeface="Arial" panose="020B0604020202020204" pitchFamily="34" charset="0"/>
            </a:rPr>
            <a:t>Entrevistas en profundidad con mujeres sobrevivientes</a:t>
          </a:r>
          <a:endParaRPr lang="es-SV" dirty="0">
            <a:latin typeface="Arial" panose="020B0604020202020204" pitchFamily="34" charset="0"/>
            <a:cs typeface="Arial" panose="020B0604020202020204" pitchFamily="34" charset="0"/>
          </a:endParaRPr>
        </a:p>
      </dgm:t>
    </dgm:pt>
    <dgm:pt modelId="{6C856045-8B1F-481D-BA7F-42A7DF1EE955}" type="parTrans" cxnId="{D5049315-3446-45AB-87DC-AC2E2FB6A8FC}">
      <dgm:prSet/>
      <dgm:spPr/>
      <dgm:t>
        <a:bodyPr/>
        <a:lstStyle/>
        <a:p>
          <a:endParaRPr lang="es-SV"/>
        </a:p>
      </dgm:t>
    </dgm:pt>
    <dgm:pt modelId="{378A33AA-5B1C-49D1-B346-45B90A7A1417}" type="sibTrans" cxnId="{D5049315-3446-45AB-87DC-AC2E2FB6A8FC}">
      <dgm:prSet/>
      <dgm:spPr/>
      <dgm:t>
        <a:bodyPr/>
        <a:lstStyle/>
        <a:p>
          <a:endParaRPr lang="es-SV"/>
        </a:p>
      </dgm:t>
    </dgm:pt>
    <dgm:pt modelId="{E6ECB4B7-8D97-4410-B58B-3C8FDF04A5E0}" type="pres">
      <dgm:prSet presAssocID="{2B199ED7-83A2-4E97-A87F-C9583C241C4F}" presName="vert0" presStyleCnt="0">
        <dgm:presLayoutVars>
          <dgm:dir/>
          <dgm:animOne val="branch"/>
          <dgm:animLvl val="lvl"/>
        </dgm:presLayoutVars>
      </dgm:prSet>
      <dgm:spPr/>
      <dgm:t>
        <a:bodyPr/>
        <a:lstStyle/>
        <a:p>
          <a:endParaRPr lang="es-SV"/>
        </a:p>
      </dgm:t>
    </dgm:pt>
    <dgm:pt modelId="{DE3039FD-B395-4D68-9418-6AB2EE255D06}" type="pres">
      <dgm:prSet presAssocID="{B6C54F3F-C802-40E0-A4EF-0E8F6F69A145}" presName="thickLine" presStyleLbl="alignNode1" presStyleIdx="0" presStyleCnt="1"/>
      <dgm:spPr/>
    </dgm:pt>
    <dgm:pt modelId="{A8250B36-C395-46CB-BF4D-418FFD8B4D43}" type="pres">
      <dgm:prSet presAssocID="{B6C54F3F-C802-40E0-A4EF-0E8F6F69A145}" presName="horz1" presStyleCnt="0"/>
      <dgm:spPr/>
    </dgm:pt>
    <dgm:pt modelId="{2E55E7D0-AA86-48CB-AE13-118020DA2DB3}" type="pres">
      <dgm:prSet presAssocID="{B6C54F3F-C802-40E0-A4EF-0E8F6F69A145}" presName="tx1" presStyleLbl="revTx" presStyleIdx="0" presStyleCnt="5"/>
      <dgm:spPr/>
      <dgm:t>
        <a:bodyPr/>
        <a:lstStyle/>
        <a:p>
          <a:endParaRPr lang="es-SV"/>
        </a:p>
      </dgm:t>
    </dgm:pt>
    <dgm:pt modelId="{D15E9791-DDFD-4485-B26B-0AA071018FD6}" type="pres">
      <dgm:prSet presAssocID="{B6C54F3F-C802-40E0-A4EF-0E8F6F69A145}" presName="vert1" presStyleCnt="0"/>
      <dgm:spPr/>
    </dgm:pt>
    <dgm:pt modelId="{F064EAB9-590F-4198-A35A-C4E495D61561}" type="pres">
      <dgm:prSet presAssocID="{E763A2D1-FE44-4CEC-86C9-1C89D65A3497}" presName="vertSpace2a" presStyleCnt="0"/>
      <dgm:spPr/>
    </dgm:pt>
    <dgm:pt modelId="{A3D8C466-48D6-493C-A5D1-354345FB37C4}" type="pres">
      <dgm:prSet presAssocID="{E763A2D1-FE44-4CEC-86C9-1C89D65A3497}" presName="horz2" presStyleCnt="0"/>
      <dgm:spPr/>
    </dgm:pt>
    <dgm:pt modelId="{77D4AA4E-4BDE-4C25-B8D2-0661406E8112}" type="pres">
      <dgm:prSet presAssocID="{E763A2D1-FE44-4CEC-86C9-1C89D65A3497}" presName="horzSpace2" presStyleCnt="0"/>
      <dgm:spPr/>
    </dgm:pt>
    <dgm:pt modelId="{8442F2EC-72E3-418F-81C8-BC6CAB128EE3}" type="pres">
      <dgm:prSet presAssocID="{E763A2D1-FE44-4CEC-86C9-1C89D65A3497}" presName="tx2" presStyleLbl="revTx" presStyleIdx="1" presStyleCnt="5"/>
      <dgm:spPr/>
      <dgm:t>
        <a:bodyPr/>
        <a:lstStyle/>
        <a:p>
          <a:endParaRPr lang="es-SV"/>
        </a:p>
      </dgm:t>
    </dgm:pt>
    <dgm:pt modelId="{153767B4-341A-4B0B-8F81-444EC978422F}" type="pres">
      <dgm:prSet presAssocID="{E763A2D1-FE44-4CEC-86C9-1C89D65A3497}" presName="vert2" presStyleCnt="0"/>
      <dgm:spPr/>
    </dgm:pt>
    <dgm:pt modelId="{2EA9747A-7554-48A3-9FD1-21E024A94BFF}" type="pres">
      <dgm:prSet presAssocID="{E763A2D1-FE44-4CEC-86C9-1C89D65A3497}" presName="thinLine2b" presStyleLbl="callout" presStyleIdx="0" presStyleCnt="4"/>
      <dgm:spPr/>
    </dgm:pt>
    <dgm:pt modelId="{474D9A2C-C50B-4522-A761-FBD7F60B9574}" type="pres">
      <dgm:prSet presAssocID="{E763A2D1-FE44-4CEC-86C9-1C89D65A3497}" presName="vertSpace2b" presStyleCnt="0"/>
      <dgm:spPr/>
    </dgm:pt>
    <dgm:pt modelId="{F18858DD-4992-4AD7-8305-90B36408173E}" type="pres">
      <dgm:prSet presAssocID="{A2EF341D-42B9-4AB2-A78C-84FA77FF8EB7}" presName="horz2" presStyleCnt="0"/>
      <dgm:spPr/>
    </dgm:pt>
    <dgm:pt modelId="{06E32D1A-8B01-4653-8832-D0B14061173A}" type="pres">
      <dgm:prSet presAssocID="{A2EF341D-42B9-4AB2-A78C-84FA77FF8EB7}" presName="horzSpace2" presStyleCnt="0"/>
      <dgm:spPr/>
    </dgm:pt>
    <dgm:pt modelId="{A95CB988-AD11-429B-B93E-9FB6DFD518E9}" type="pres">
      <dgm:prSet presAssocID="{A2EF341D-42B9-4AB2-A78C-84FA77FF8EB7}" presName="tx2" presStyleLbl="revTx" presStyleIdx="2" presStyleCnt="5"/>
      <dgm:spPr/>
      <dgm:t>
        <a:bodyPr/>
        <a:lstStyle/>
        <a:p>
          <a:endParaRPr lang="es-SV"/>
        </a:p>
      </dgm:t>
    </dgm:pt>
    <dgm:pt modelId="{2B44EB6B-5E34-4E13-B0FB-69E8666952C7}" type="pres">
      <dgm:prSet presAssocID="{A2EF341D-42B9-4AB2-A78C-84FA77FF8EB7}" presName="vert2" presStyleCnt="0"/>
      <dgm:spPr/>
    </dgm:pt>
    <dgm:pt modelId="{F47CBD83-BE4D-4091-8E96-DF85409D2E00}" type="pres">
      <dgm:prSet presAssocID="{A2EF341D-42B9-4AB2-A78C-84FA77FF8EB7}" presName="thinLine2b" presStyleLbl="callout" presStyleIdx="1" presStyleCnt="4"/>
      <dgm:spPr/>
    </dgm:pt>
    <dgm:pt modelId="{D5975BF3-9956-4D07-A74C-2007FB164599}" type="pres">
      <dgm:prSet presAssocID="{A2EF341D-42B9-4AB2-A78C-84FA77FF8EB7}" presName="vertSpace2b" presStyleCnt="0"/>
      <dgm:spPr/>
    </dgm:pt>
    <dgm:pt modelId="{58CC2439-300E-4222-AAD5-5A0140F4DC96}" type="pres">
      <dgm:prSet presAssocID="{0524C3C4-B87A-4DF2-99D7-E416E1FA3E1B}" presName="horz2" presStyleCnt="0"/>
      <dgm:spPr/>
    </dgm:pt>
    <dgm:pt modelId="{E0E75305-F7E6-4FA1-AA5A-CA7107BFDE5C}" type="pres">
      <dgm:prSet presAssocID="{0524C3C4-B87A-4DF2-99D7-E416E1FA3E1B}" presName="horzSpace2" presStyleCnt="0"/>
      <dgm:spPr/>
    </dgm:pt>
    <dgm:pt modelId="{02110032-D5E2-44A6-98A9-86A474F8ADA9}" type="pres">
      <dgm:prSet presAssocID="{0524C3C4-B87A-4DF2-99D7-E416E1FA3E1B}" presName="tx2" presStyleLbl="revTx" presStyleIdx="3" presStyleCnt="5"/>
      <dgm:spPr/>
      <dgm:t>
        <a:bodyPr/>
        <a:lstStyle/>
        <a:p>
          <a:endParaRPr lang="es-SV"/>
        </a:p>
      </dgm:t>
    </dgm:pt>
    <dgm:pt modelId="{E4E085B6-C18E-4C22-A9B0-BD72FB46EBBE}" type="pres">
      <dgm:prSet presAssocID="{0524C3C4-B87A-4DF2-99D7-E416E1FA3E1B}" presName="vert2" presStyleCnt="0"/>
      <dgm:spPr/>
    </dgm:pt>
    <dgm:pt modelId="{2550AA87-1A6C-4BCC-8140-534722639CC9}" type="pres">
      <dgm:prSet presAssocID="{0524C3C4-B87A-4DF2-99D7-E416E1FA3E1B}" presName="thinLine2b" presStyleLbl="callout" presStyleIdx="2" presStyleCnt="4"/>
      <dgm:spPr/>
    </dgm:pt>
    <dgm:pt modelId="{959968EC-9C18-4B9C-8764-D8886B3BE911}" type="pres">
      <dgm:prSet presAssocID="{0524C3C4-B87A-4DF2-99D7-E416E1FA3E1B}" presName="vertSpace2b" presStyleCnt="0"/>
      <dgm:spPr/>
    </dgm:pt>
    <dgm:pt modelId="{48F6294D-77A6-4648-AE32-C81BB042F993}" type="pres">
      <dgm:prSet presAssocID="{1B2D9354-A04A-4443-AAF3-81178988A4C5}" presName="horz2" presStyleCnt="0"/>
      <dgm:spPr/>
    </dgm:pt>
    <dgm:pt modelId="{9585A29D-1AF5-41AE-A23C-7781CA07A273}" type="pres">
      <dgm:prSet presAssocID="{1B2D9354-A04A-4443-AAF3-81178988A4C5}" presName="horzSpace2" presStyleCnt="0"/>
      <dgm:spPr/>
    </dgm:pt>
    <dgm:pt modelId="{0812B8C3-483B-4AE3-A729-8CD6FFC02167}" type="pres">
      <dgm:prSet presAssocID="{1B2D9354-A04A-4443-AAF3-81178988A4C5}" presName="tx2" presStyleLbl="revTx" presStyleIdx="4" presStyleCnt="5"/>
      <dgm:spPr/>
      <dgm:t>
        <a:bodyPr/>
        <a:lstStyle/>
        <a:p>
          <a:endParaRPr lang="es-SV"/>
        </a:p>
      </dgm:t>
    </dgm:pt>
    <dgm:pt modelId="{AD492B03-BB3A-4FC9-9219-A1A7A7EC30BA}" type="pres">
      <dgm:prSet presAssocID="{1B2D9354-A04A-4443-AAF3-81178988A4C5}" presName="vert2" presStyleCnt="0"/>
      <dgm:spPr/>
    </dgm:pt>
    <dgm:pt modelId="{15B010B8-69CE-49DA-BAB1-F7F9BF7C4A49}" type="pres">
      <dgm:prSet presAssocID="{1B2D9354-A04A-4443-AAF3-81178988A4C5}" presName="thinLine2b" presStyleLbl="callout" presStyleIdx="3" presStyleCnt="4"/>
      <dgm:spPr/>
    </dgm:pt>
    <dgm:pt modelId="{683F3860-1798-40F8-ABF3-C9F43675491C}" type="pres">
      <dgm:prSet presAssocID="{1B2D9354-A04A-4443-AAF3-81178988A4C5}" presName="vertSpace2b" presStyleCnt="0"/>
      <dgm:spPr/>
    </dgm:pt>
  </dgm:ptLst>
  <dgm:cxnLst>
    <dgm:cxn modelId="{45B9EF51-8B20-46CF-AB90-B44E55C2C9E6}" type="presOf" srcId="{2B199ED7-83A2-4E97-A87F-C9583C241C4F}" destId="{E6ECB4B7-8D97-4410-B58B-3C8FDF04A5E0}" srcOrd="0" destOrd="0" presId="urn:microsoft.com/office/officeart/2008/layout/LinedList"/>
    <dgm:cxn modelId="{8A786324-FC39-40B1-9908-13D87F532AD1}" type="presOf" srcId="{B6C54F3F-C802-40E0-A4EF-0E8F6F69A145}" destId="{2E55E7D0-AA86-48CB-AE13-118020DA2DB3}" srcOrd="0" destOrd="0" presId="urn:microsoft.com/office/officeart/2008/layout/LinedList"/>
    <dgm:cxn modelId="{D5508682-F8DC-4023-B8B0-E19ECE6159CC}" srcId="{B6C54F3F-C802-40E0-A4EF-0E8F6F69A145}" destId="{E763A2D1-FE44-4CEC-86C9-1C89D65A3497}" srcOrd="0" destOrd="0" parTransId="{D8574EAC-497C-48C1-B397-930A475B7C64}" sibTransId="{8DC4F7B6-AAEF-4394-98BF-9AAC580A103E}"/>
    <dgm:cxn modelId="{F4109A0A-2C0F-41F6-96D2-8B10084649D5}" srcId="{B6C54F3F-C802-40E0-A4EF-0E8F6F69A145}" destId="{A2EF341D-42B9-4AB2-A78C-84FA77FF8EB7}" srcOrd="1" destOrd="0" parTransId="{C05EA273-B26E-41AB-B54E-59EFD8B2DF9D}" sibTransId="{344A57B8-D4EE-4096-A886-D9BABA75617B}"/>
    <dgm:cxn modelId="{F2D0CC64-B59A-4B8F-9333-B872560BBA8F}" srcId="{B6C54F3F-C802-40E0-A4EF-0E8F6F69A145}" destId="{0524C3C4-B87A-4DF2-99D7-E416E1FA3E1B}" srcOrd="2" destOrd="0" parTransId="{656C229D-8C07-4032-A43F-F58BE05CA925}" sibTransId="{760DF909-8AD1-4BD4-A1A5-184B62C7B4BF}"/>
    <dgm:cxn modelId="{4E95EB07-5F2F-48C4-B106-7EBB725ADC96}" type="presOf" srcId="{0524C3C4-B87A-4DF2-99D7-E416E1FA3E1B}" destId="{02110032-D5E2-44A6-98A9-86A474F8ADA9}" srcOrd="0" destOrd="0" presId="urn:microsoft.com/office/officeart/2008/layout/LinedList"/>
    <dgm:cxn modelId="{7C1DD84F-4390-42AA-A6E4-4685319B672C}" srcId="{2B199ED7-83A2-4E97-A87F-C9583C241C4F}" destId="{B6C54F3F-C802-40E0-A4EF-0E8F6F69A145}" srcOrd="0" destOrd="0" parTransId="{03811F33-6C6E-4F5F-92F9-C22F026E0025}" sibTransId="{89B7FFF9-141D-4677-92DB-63382FA8D561}"/>
    <dgm:cxn modelId="{563A076D-42FE-4D3F-A64B-58250E7E21DB}" type="presOf" srcId="{1B2D9354-A04A-4443-AAF3-81178988A4C5}" destId="{0812B8C3-483B-4AE3-A729-8CD6FFC02167}" srcOrd="0" destOrd="0" presId="urn:microsoft.com/office/officeart/2008/layout/LinedList"/>
    <dgm:cxn modelId="{D5049315-3446-45AB-87DC-AC2E2FB6A8FC}" srcId="{B6C54F3F-C802-40E0-A4EF-0E8F6F69A145}" destId="{1B2D9354-A04A-4443-AAF3-81178988A4C5}" srcOrd="3" destOrd="0" parTransId="{6C856045-8B1F-481D-BA7F-42A7DF1EE955}" sibTransId="{378A33AA-5B1C-49D1-B346-45B90A7A1417}"/>
    <dgm:cxn modelId="{E45EDF2B-B417-4850-97FD-550BB20A398E}" type="presOf" srcId="{A2EF341D-42B9-4AB2-A78C-84FA77FF8EB7}" destId="{A95CB988-AD11-429B-B93E-9FB6DFD518E9}" srcOrd="0" destOrd="0" presId="urn:microsoft.com/office/officeart/2008/layout/LinedList"/>
    <dgm:cxn modelId="{DDD37CAB-AF8A-4614-9A7A-BDD8BD458589}" type="presOf" srcId="{E763A2D1-FE44-4CEC-86C9-1C89D65A3497}" destId="{8442F2EC-72E3-418F-81C8-BC6CAB128EE3}" srcOrd="0" destOrd="0" presId="urn:microsoft.com/office/officeart/2008/layout/LinedList"/>
    <dgm:cxn modelId="{C044EA7B-1EF4-46A3-A735-E7DB9E4FB701}" type="presParOf" srcId="{E6ECB4B7-8D97-4410-B58B-3C8FDF04A5E0}" destId="{DE3039FD-B395-4D68-9418-6AB2EE255D06}" srcOrd="0" destOrd="0" presId="urn:microsoft.com/office/officeart/2008/layout/LinedList"/>
    <dgm:cxn modelId="{5C20291E-AC1F-44CA-B52F-641AAB2A1AD0}" type="presParOf" srcId="{E6ECB4B7-8D97-4410-B58B-3C8FDF04A5E0}" destId="{A8250B36-C395-46CB-BF4D-418FFD8B4D43}" srcOrd="1" destOrd="0" presId="urn:microsoft.com/office/officeart/2008/layout/LinedList"/>
    <dgm:cxn modelId="{FE302B72-D2A3-4817-ACD9-35263D8F8E1B}" type="presParOf" srcId="{A8250B36-C395-46CB-BF4D-418FFD8B4D43}" destId="{2E55E7D0-AA86-48CB-AE13-118020DA2DB3}" srcOrd="0" destOrd="0" presId="urn:microsoft.com/office/officeart/2008/layout/LinedList"/>
    <dgm:cxn modelId="{23DE33B4-8E00-4A5A-877A-10F1B1F817DA}" type="presParOf" srcId="{A8250B36-C395-46CB-BF4D-418FFD8B4D43}" destId="{D15E9791-DDFD-4485-B26B-0AA071018FD6}" srcOrd="1" destOrd="0" presId="urn:microsoft.com/office/officeart/2008/layout/LinedList"/>
    <dgm:cxn modelId="{52B54CF7-EBFF-4E9D-8146-301E1E056241}" type="presParOf" srcId="{D15E9791-DDFD-4485-B26B-0AA071018FD6}" destId="{F064EAB9-590F-4198-A35A-C4E495D61561}" srcOrd="0" destOrd="0" presId="urn:microsoft.com/office/officeart/2008/layout/LinedList"/>
    <dgm:cxn modelId="{00165C84-823F-4687-841E-E86EA570AE4F}" type="presParOf" srcId="{D15E9791-DDFD-4485-B26B-0AA071018FD6}" destId="{A3D8C466-48D6-493C-A5D1-354345FB37C4}" srcOrd="1" destOrd="0" presId="urn:microsoft.com/office/officeart/2008/layout/LinedList"/>
    <dgm:cxn modelId="{A0BBB831-F6DA-43C6-B186-5593D3E92B93}" type="presParOf" srcId="{A3D8C466-48D6-493C-A5D1-354345FB37C4}" destId="{77D4AA4E-4BDE-4C25-B8D2-0661406E8112}" srcOrd="0" destOrd="0" presId="urn:microsoft.com/office/officeart/2008/layout/LinedList"/>
    <dgm:cxn modelId="{FF4661F2-302F-4C9F-9826-F9AAE46157FF}" type="presParOf" srcId="{A3D8C466-48D6-493C-A5D1-354345FB37C4}" destId="{8442F2EC-72E3-418F-81C8-BC6CAB128EE3}" srcOrd="1" destOrd="0" presId="urn:microsoft.com/office/officeart/2008/layout/LinedList"/>
    <dgm:cxn modelId="{F80026F0-C930-47F6-B291-FC7BCF3E701E}" type="presParOf" srcId="{A3D8C466-48D6-493C-A5D1-354345FB37C4}" destId="{153767B4-341A-4B0B-8F81-444EC978422F}" srcOrd="2" destOrd="0" presId="urn:microsoft.com/office/officeart/2008/layout/LinedList"/>
    <dgm:cxn modelId="{CF5485D2-FD85-4D43-BEF7-A3BEFB189A8B}" type="presParOf" srcId="{D15E9791-DDFD-4485-B26B-0AA071018FD6}" destId="{2EA9747A-7554-48A3-9FD1-21E024A94BFF}" srcOrd="2" destOrd="0" presId="urn:microsoft.com/office/officeart/2008/layout/LinedList"/>
    <dgm:cxn modelId="{684E90E9-1D86-49DD-8EDC-FEA222C1C23D}" type="presParOf" srcId="{D15E9791-DDFD-4485-B26B-0AA071018FD6}" destId="{474D9A2C-C50B-4522-A761-FBD7F60B9574}" srcOrd="3" destOrd="0" presId="urn:microsoft.com/office/officeart/2008/layout/LinedList"/>
    <dgm:cxn modelId="{76C32E00-0A19-42E8-AD9B-14D02A461CBF}" type="presParOf" srcId="{D15E9791-DDFD-4485-B26B-0AA071018FD6}" destId="{F18858DD-4992-4AD7-8305-90B36408173E}" srcOrd="4" destOrd="0" presId="urn:microsoft.com/office/officeart/2008/layout/LinedList"/>
    <dgm:cxn modelId="{C695B91D-0AB8-4D74-AFCE-1F77ACE00A0C}" type="presParOf" srcId="{F18858DD-4992-4AD7-8305-90B36408173E}" destId="{06E32D1A-8B01-4653-8832-D0B14061173A}" srcOrd="0" destOrd="0" presId="urn:microsoft.com/office/officeart/2008/layout/LinedList"/>
    <dgm:cxn modelId="{C13AB378-D9BB-4A65-8AA3-FBFD81A4DD9F}" type="presParOf" srcId="{F18858DD-4992-4AD7-8305-90B36408173E}" destId="{A95CB988-AD11-429B-B93E-9FB6DFD518E9}" srcOrd="1" destOrd="0" presId="urn:microsoft.com/office/officeart/2008/layout/LinedList"/>
    <dgm:cxn modelId="{2D0B5E1B-4079-4A97-A30E-AF778C53CA85}" type="presParOf" srcId="{F18858DD-4992-4AD7-8305-90B36408173E}" destId="{2B44EB6B-5E34-4E13-B0FB-69E8666952C7}" srcOrd="2" destOrd="0" presId="urn:microsoft.com/office/officeart/2008/layout/LinedList"/>
    <dgm:cxn modelId="{65A26865-FFE2-4AE3-8131-A95B16E9DCC0}" type="presParOf" srcId="{D15E9791-DDFD-4485-B26B-0AA071018FD6}" destId="{F47CBD83-BE4D-4091-8E96-DF85409D2E00}" srcOrd="5" destOrd="0" presId="urn:microsoft.com/office/officeart/2008/layout/LinedList"/>
    <dgm:cxn modelId="{5637F0AA-6CA1-42A1-9E1F-46A52866E12F}" type="presParOf" srcId="{D15E9791-DDFD-4485-B26B-0AA071018FD6}" destId="{D5975BF3-9956-4D07-A74C-2007FB164599}" srcOrd="6" destOrd="0" presId="urn:microsoft.com/office/officeart/2008/layout/LinedList"/>
    <dgm:cxn modelId="{6B634744-2A7F-4861-857D-291AF44F5968}" type="presParOf" srcId="{D15E9791-DDFD-4485-B26B-0AA071018FD6}" destId="{58CC2439-300E-4222-AAD5-5A0140F4DC96}" srcOrd="7" destOrd="0" presId="urn:microsoft.com/office/officeart/2008/layout/LinedList"/>
    <dgm:cxn modelId="{3D83676D-EBF5-47FB-B66F-C9366EC3329F}" type="presParOf" srcId="{58CC2439-300E-4222-AAD5-5A0140F4DC96}" destId="{E0E75305-F7E6-4FA1-AA5A-CA7107BFDE5C}" srcOrd="0" destOrd="0" presId="urn:microsoft.com/office/officeart/2008/layout/LinedList"/>
    <dgm:cxn modelId="{F0E92838-F7F9-4E12-9A9C-C813F4EB5746}" type="presParOf" srcId="{58CC2439-300E-4222-AAD5-5A0140F4DC96}" destId="{02110032-D5E2-44A6-98A9-86A474F8ADA9}" srcOrd="1" destOrd="0" presId="urn:microsoft.com/office/officeart/2008/layout/LinedList"/>
    <dgm:cxn modelId="{13BDF651-4D56-4D3C-A3F3-3297D3E2D650}" type="presParOf" srcId="{58CC2439-300E-4222-AAD5-5A0140F4DC96}" destId="{E4E085B6-C18E-4C22-A9B0-BD72FB46EBBE}" srcOrd="2" destOrd="0" presId="urn:microsoft.com/office/officeart/2008/layout/LinedList"/>
    <dgm:cxn modelId="{FDBC50C2-A4E3-47C8-8902-CA2843F26EDB}" type="presParOf" srcId="{D15E9791-DDFD-4485-B26B-0AA071018FD6}" destId="{2550AA87-1A6C-4BCC-8140-534722639CC9}" srcOrd="8" destOrd="0" presId="urn:microsoft.com/office/officeart/2008/layout/LinedList"/>
    <dgm:cxn modelId="{0669FB60-2B38-44A5-B660-861827E98D85}" type="presParOf" srcId="{D15E9791-DDFD-4485-B26B-0AA071018FD6}" destId="{959968EC-9C18-4B9C-8764-D8886B3BE911}" srcOrd="9" destOrd="0" presId="urn:microsoft.com/office/officeart/2008/layout/LinedList"/>
    <dgm:cxn modelId="{DE9CA326-8C9B-4B71-BD51-F214AD22DA10}" type="presParOf" srcId="{D15E9791-DDFD-4485-B26B-0AA071018FD6}" destId="{48F6294D-77A6-4648-AE32-C81BB042F993}" srcOrd="10" destOrd="0" presId="urn:microsoft.com/office/officeart/2008/layout/LinedList"/>
    <dgm:cxn modelId="{F7FD118E-2CA4-4D56-B670-04FBEA2D7E68}" type="presParOf" srcId="{48F6294D-77A6-4648-AE32-C81BB042F993}" destId="{9585A29D-1AF5-41AE-A23C-7781CA07A273}" srcOrd="0" destOrd="0" presId="urn:microsoft.com/office/officeart/2008/layout/LinedList"/>
    <dgm:cxn modelId="{5089E4C2-78A6-4B93-83F8-000D166B8107}" type="presParOf" srcId="{48F6294D-77A6-4648-AE32-C81BB042F993}" destId="{0812B8C3-483B-4AE3-A729-8CD6FFC02167}" srcOrd="1" destOrd="0" presId="urn:microsoft.com/office/officeart/2008/layout/LinedList"/>
    <dgm:cxn modelId="{6065A68B-6DB3-401E-BB78-B8230C230555}" type="presParOf" srcId="{48F6294D-77A6-4648-AE32-C81BB042F993}" destId="{AD492B03-BB3A-4FC9-9219-A1A7A7EC30BA}" srcOrd="2" destOrd="0" presId="urn:microsoft.com/office/officeart/2008/layout/LinedList"/>
    <dgm:cxn modelId="{F6FDA0FD-A5B0-4946-A9F6-D656C6B2FC31}" type="presParOf" srcId="{D15E9791-DDFD-4485-B26B-0AA071018FD6}" destId="{15B010B8-69CE-49DA-BAB1-F7F9BF7C4A49}" srcOrd="11" destOrd="0" presId="urn:microsoft.com/office/officeart/2008/layout/LinedList"/>
    <dgm:cxn modelId="{2824D4E9-4690-4A0B-B59A-EA38794AA83A}" type="presParOf" srcId="{D15E9791-DDFD-4485-B26B-0AA071018FD6}" destId="{683F3860-1798-40F8-ABF3-C9F43675491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01B0C3-4FAE-4D5C-A78E-95600C76FEA9}" type="doc">
      <dgm:prSet loTypeId="urn:microsoft.com/office/officeart/2005/8/layout/bProcess3" loCatId="process" qsTypeId="urn:microsoft.com/office/officeart/2005/8/quickstyle/simple1" qsCatId="simple" csTypeId="urn:microsoft.com/office/officeart/2005/8/colors/accent1_1" csCatId="accent1" phldr="1"/>
      <dgm:spPr/>
      <dgm:t>
        <a:bodyPr/>
        <a:lstStyle/>
        <a:p>
          <a:endParaRPr lang="es-ES"/>
        </a:p>
      </dgm:t>
    </dgm:pt>
    <dgm:pt modelId="{75DC28A3-7183-447B-A23B-D738BCA706CF}">
      <dgm:prSet phldrT="[Texto]" custT="1"/>
      <dgm:spPr/>
      <dgm:t>
        <a:bodyPr/>
        <a:lstStyle/>
        <a:p>
          <a:r>
            <a:rPr lang="es-SV" sz="1100" dirty="0">
              <a:latin typeface="Arial" panose="020B0604020202020204" pitchFamily="34" charset="0"/>
              <a:cs typeface="Arial" panose="020B0604020202020204" pitchFamily="34" charset="0"/>
            </a:rPr>
            <a:t>Le contó los hechos a su hija, por temor a que ella también hubiese sido víctima su hija se sorprendió. </a:t>
          </a:r>
          <a:endParaRPr lang="es-ES" sz="1100" dirty="0">
            <a:latin typeface="Arial" panose="020B0604020202020204" pitchFamily="34" charset="0"/>
            <a:cs typeface="Arial" panose="020B0604020202020204" pitchFamily="34" charset="0"/>
          </a:endParaRPr>
        </a:p>
      </dgm:t>
    </dgm:pt>
    <dgm:pt modelId="{80ABFC67-AD41-45B7-8078-A935E2D344D9}" type="parTrans" cxnId="{DBBB3FFA-1D6F-4628-A3DE-6A8A28520EEE}">
      <dgm:prSet/>
      <dgm:spPr/>
      <dgm:t>
        <a:bodyPr/>
        <a:lstStyle/>
        <a:p>
          <a:endParaRPr lang="es-ES" sz="800">
            <a:latin typeface="Arial" panose="020B0604020202020204" pitchFamily="34" charset="0"/>
            <a:cs typeface="Arial" panose="020B0604020202020204" pitchFamily="34" charset="0"/>
          </a:endParaRPr>
        </a:p>
      </dgm:t>
    </dgm:pt>
    <dgm:pt modelId="{5AB34C08-24FF-4520-AE5C-C5F52B1070F5}" type="sibTrans" cxnId="{DBBB3FFA-1D6F-4628-A3DE-6A8A28520EEE}">
      <dgm:prSet custT="1"/>
      <dgm:spPr/>
      <dgm:t>
        <a:bodyPr/>
        <a:lstStyle/>
        <a:p>
          <a:endParaRPr lang="es-ES" sz="800">
            <a:latin typeface="Arial" panose="020B0604020202020204" pitchFamily="34" charset="0"/>
            <a:cs typeface="Arial" panose="020B0604020202020204" pitchFamily="34" charset="0"/>
          </a:endParaRPr>
        </a:p>
      </dgm:t>
    </dgm:pt>
    <dgm:pt modelId="{B3324F19-FED2-4DFB-9B30-D28C19D4858E}">
      <dgm:prSet phldrT="[Texto]" custT="1"/>
      <dgm:spPr/>
      <dgm:t>
        <a:bodyPr/>
        <a:lstStyle/>
        <a:p>
          <a:r>
            <a:rPr lang="es-ES" sz="1100" dirty="0">
              <a:latin typeface="Arial" panose="020B0604020202020204" pitchFamily="34" charset="0"/>
              <a:cs typeface="Arial" panose="020B0604020202020204" pitchFamily="34" charset="0"/>
            </a:rPr>
            <a:t>Conversó con su hijo estudiante de psicología. Le recomendó consultar con una oenegé.</a:t>
          </a:r>
        </a:p>
      </dgm:t>
    </dgm:pt>
    <dgm:pt modelId="{1BA7AA79-3138-4F61-9FA2-29FF8AA726F8}" type="parTrans" cxnId="{27DDC2C7-573E-46CB-9FBF-CA8D7F1846F9}">
      <dgm:prSet/>
      <dgm:spPr/>
      <dgm:t>
        <a:bodyPr/>
        <a:lstStyle/>
        <a:p>
          <a:endParaRPr lang="es-ES" sz="800">
            <a:latin typeface="Arial" panose="020B0604020202020204" pitchFamily="34" charset="0"/>
            <a:cs typeface="Arial" panose="020B0604020202020204" pitchFamily="34" charset="0"/>
          </a:endParaRPr>
        </a:p>
      </dgm:t>
    </dgm:pt>
    <dgm:pt modelId="{4C574663-AED3-4A8B-9375-992EB8BFD40D}" type="sibTrans" cxnId="{27DDC2C7-573E-46CB-9FBF-CA8D7F1846F9}">
      <dgm:prSet custT="1"/>
      <dgm:spPr/>
      <dgm:t>
        <a:bodyPr/>
        <a:lstStyle/>
        <a:p>
          <a:endParaRPr lang="es-ES" sz="800">
            <a:latin typeface="Arial" panose="020B0604020202020204" pitchFamily="34" charset="0"/>
            <a:cs typeface="Arial" panose="020B0604020202020204" pitchFamily="34" charset="0"/>
          </a:endParaRPr>
        </a:p>
      </dgm:t>
    </dgm:pt>
    <dgm:pt modelId="{DC8C32EF-C208-40E6-B337-A0E39E27AF32}">
      <dgm:prSet phldrT="[Texto]" custT="1"/>
      <dgm:spPr/>
      <dgm:t>
        <a:bodyPr/>
        <a:lstStyle/>
        <a:p>
          <a:r>
            <a:rPr lang="es-ES" sz="1100" dirty="0">
              <a:latin typeface="Arial" panose="020B0604020202020204" pitchFamily="34" charset="0"/>
              <a:cs typeface="Arial" panose="020B0604020202020204" pitchFamily="34" charset="0"/>
            </a:rPr>
            <a:t>Llamó por teléfono a ORMUSA. No respondieron. </a:t>
          </a:r>
        </a:p>
      </dgm:t>
    </dgm:pt>
    <dgm:pt modelId="{9E5F417F-0795-47CE-BA23-7FE73EBC64FE}" type="parTrans" cxnId="{36B9BACB-2A1C-46BC-A0DF-F672E2144610}">
      <dgm:prSet/>
      <dgm:spPr/>
      <dgm:t>
        <a:bodyPr/>
        <a:lstStyle/>
        <a:p>
          <a:endParaRPr lang="es-ES" sz="800">
            <a:latin typeface="Arial" panose="020B0604020202020204" pitchFamily="34" charset="0"/>
            <a:cs typeface="Arial" panose="020B0604020202020204" pitchFamily="34" charset="0"/>
          </a:endParaRPr>
        </a:p>
      </dgm:t>
    </dgm:pt>
    <dgm:pt modelId="{A44B7895-D7C2-4E22-9213-EB897D888AEC}" type="sibTrans" cxnId="{36B9BACB-2A1C-46BC-A0DF-F672E2144610}">
      <dgm:prSet custT="1"/>
      <dgm:spPr/>
      <dgm:t>
        <a:bodyPr/>
        <a:lstStyle/>
        <a:p>
          <a:endParaRPr lang="es-ES" sz="800">
            <a:latin typeface="Arial" panose="020B0604020202020204" pitchFamily="34" charset="0"/>
            <a:cs typeface="Arial" panose="020B0604020202020204" pitchFamily="34" charset="0"/>
          </a:endParaRPr>
        </a:p>
      </dgm:t>
    </dgm:pt>
    <dgm:pt modelId="{7C9D1DB6-152C-4169-AD65-672B0D22A1B4}">
      <dgm:prSet phldrT="[Texto]" custT="1"/>
      <dgm:spPr/>
      <dgm:t>
        <a:bodyPr/>
        <a:lstStyle/>
        <a:p>
          <a:r>
            <a:rPr lang="es-SV" sz="1100" dirty="0">
              <a:latin typeface="Arial" panose="020B0604020202020204" pitchFamily="34" charset="0"/>
              <a:cs typeface="Arial" panose="020B0604020202020204" pitchFamily="34" charset="0"/>
            </a:rPr>
            <a:t>Se le otorgaron medidas de protección y se señaló fecha para la celebración de la audiencia preliminar el 13 de junio de 2020.</a:t>
          </a:r>
          <a:endParaRPr lang="es-ES" sz="1100" dirty="0">
            <a:latin typeface="Arial" panose="020B0604020202020204" pitchFamily="34" charset="0"/>
            <a:cs typeface="Arial" panose="020B0604020202020204" pitchFamily="34" charset="0"/>
          </a:endParaRPr>
        </a:p>
      </dgm:t>
    </dgm:pt>
    <dgm:pt modelId="{A844BDEF-F26D-4C9F-835B-3EF5F5ADE12C}" type="parTrans" cxnId="{BB234671-87D0-468D-B08F-BFFA6D9AAD3E}">
      <dgm:prSet/>
      <dgm:spPr/>
      <dgm:t>
        <a:bodyPr/>
        <a:lstStyle/>
        <a:p>
          <a:endParaRPr lang="es-ES" sz="800">
            <a:latin typeface="Arial" panose="020B0604020202020204" pitchFamily="34" charset="0"/>
            <a:cs typeface="Arial" panose="020B0604020202020204" pitchFamily="34" charset="0"/>
          </a:endParaRPr>
        </a:p>
      </dgm:t>
    </dgm:pt>
    <dgm:pt modelId="{7C73EDBE-3500-4633-B0B8-E93A12BA7DCF}" type="sibTrans" cxnId="{BB234671-87D0-468D-B08F-BFFA6D9AAD3E}">
      <dgm:prSet custT="1"/>
      <dgm:spPr/>
      <dgm:t>
        <a:bodyPr/>
        <a:lstStyle/>
        <a:p>
          <a:endParaRPr lang="es-ES" sz="800">
            <a:latin typeface="Arial" panose="020B0604020202020204" pitchFamily="34" charset="0"/>
            <a:cs typeface="Arial" panose="020B0604020202020204" pitchFamily="34" charset="0"/>
          </a:endParaRPr>
        </a:p>
      </dgm:t>
    </dgm:pt>
    <dgm:pt modelId="{A511E321-7946-4A57-B3A7-B5E4F125F42B}">
      <dgm:prSet custT="1"/>
      <dgm:spPr/>
      <dgm:t>
        <a:bodyPr/>
        <a:lstStyle/>
        <a:p>
          <a:r>
            <a:rPr lang="es-ES" sz="1100" dirty="0">
              <a:latin typeface="Arial" panose="020B0604020202020204" pitchFamily="34" charset="0"/>
              <a:cs typeface="Arial" panose="020B0604020202020204" pitchFamily="34" charset="0"/>
            </a:rPr>
            <a:t>El 7 de junio de 2020 enfrentó violencia sexual. </a:t>
          </a:r>
        </a:p>
      </dgm:t>
    </dgm:pt>
    <dgm:pt modelId="{0DFDADB4-55D0-4998-B42B-263384E5AE80}" type="parTrans" cxnId="{56A6D552-37FA-4BB0-B9E3-9625BD0E1CE9}">
      <dgm:prSet/>
      <dgm:spPr/>
      <dgm:t>
        <a:bodyPr/>
        <a:lstStyle/>
        <a:p>
          <a:endParaRPr lang="es-ES" sz="800">
            <a:latin typeface="Arial" panose="020B0604020202020204" pitchFamily="34" charset="0"/>
            <a:cs typeface="Arial" panose="020B0604020202020204" pitchFamily="34" charset="0"/>
          </a:endParaRPr>
        </a:p>
      </dgm:t>
    </dgm:pt>
    <dgm:pt modelId="{C1984DA5-E326-45B0-9343-C0E6EB4599A5}" type="sibTrans" cxnId="{56A6D552-37FA-4BB0-B9E3-9625BD0E1CE9}">
      <dgm:prSet custT="1"/>
      <dgm:spPr/>
      <dgm:t>
        <a:bodyPr/>
        <a:lstStyle/>
        <a:p>
          <a:endParaRPr lang="es-ES" sz="800">
            <a:latin typeface="Arial" panose="020B0604020202020204" pitchFamily="34" charset="0"/>
            <a:cs typeface="Arial" panose="020B0604020202020204" pitchFamily="34" charset="0"/>
          </a:endParaRPr>
        </a:p>
      </dgm:t>
    </dgm:pt>
    <dgm:pt modelId="{745C7581-6354-4BA4-8450-8EF725E516B2}">
      <dgm:prSet custT="1"/>
      <dgm:spPr/>
      <dgm:t>
        <a:bodyPr/>
        <a:lstStyle/>
        <a:p>
          <a:r>
            <a:rPr lang="es-ES" sz="1100" dirty="0">
              <a:latin typeface="Arial" panose="020B0604020202020204" pitchFamily="34" charset="0"/>
              <a:cs typeface="Arial" panose="020B0604020202020204" pitchFamily="34" charset="0"/>
            </a:rPr>
            <a:t>Acudió a un Juzgado de turno para solicitar medidas de protección. Fue acompañada de su hijo. La diligencia demoró 5 horas (celebraron dos audiencias, por lo que tuvo que esperar a ser atendida). </a:t>
          </a:r>
        </a:p>
      </dgm:t>
    </dgm:pt>
    <dgm:pt modelId="{6EA270D5-719F-4EB6-A551-BA7E3F6E25FF}" type="parTrans" cxnId="{14C87140-0762-4972-A53C-42804B2054E3}">
      <dgm:prSet/>
      <dgm:spPr/>
      <dgm:t>
        <a:bodyPr/>
        <a:lstStyle/>
        <a:p>
          <a:endParaRPr lang="es-ES" sz="800">
            <a:latin typeface="Arial" panose="020B0604020202020204" pitchFamily="34" charset="0"/>
            <a:cs typeface="Arial" panose="020B0604020202020204" pitchFamily="34" charset="0"/>
          </a:endParaRPr>
        </a:p>
      </dgm:t>
    </dgm:pt>
    <dgm:pt modelId="{051BE00A-9F8F-44FE-BAB5-06AE5AC001DD}" type="sibTrans" cxnId="{14C87140-0762-4972-A53C-42804B2054E3}">
      <dgm:prSet custT="1"/>
      <dgm:spPr/>
      <dgm:t>
        <a:bodyPr/>
        <a:lstStyle/>
        <a:p>
          <a:endParaRPr lang="es-ES" sz="800">
            <a:latin typeface="Arial" panose="020B0604020202020204" pitchFamily="34" charset="0"/>
            <a:cs typeface="Arial" panose="020B0604020202020204" pitchFamily="34" charset="0"/>
          </a:endParaRPr>
        </a:p>
      </dgm:t>
    </dgm:pt>
    <dgm:pt modelId="{7FC720B1-D916-4CAA-B55C-E09AF2C764DA}">
      <dgm:prSet custT="1"/>
      <dgm:spPr/>
      <dgm:t>
        <a:bodyPr/>
        <a:lstStyle/>
        <a:p>
          <a:r>
            <a:rPr lang="es-SV" sz="1100" dirty="0">
              <a:latin typeface="Arial" panose="020B0604020202020204" pitchFamily="34" charset="0"/>
              <a:cs typeface="Arial" panose="020B0604020202020204" pitchFamily="34" charset="0"/>
            </a:rPr>
            <a:t>Por orientación de ORMUSA, acudió a una oficina de UNIMUJER ODAC, para interponer la denuncia. Fue acompañada de su hija. La refirieron al Juzgado. La atención fue rápida. </a:t>
          </a:r>
          <a:endParaRPr lang="es-ES" sz="1100" dirty="0">
            <a:latin typeface="Arial" panose="020B0604020202020204" pitchFamily="34" charset="0"/>
            <a:cs typeface="Arial" panose="020B0604020202020204" pitchFamily="34" charset="0"/>
          </a:endParaRPr>
        </a:p>
      </dgm:t>
    </dgm:pt>
    <dgm:pt modelId="{755394F3-C6C0-41CD-9FD7-4172CD5CD6A3}" type="parTrans" cxnId="{50719F33-9EB4-4CF9-A2A1-C186DD3D6809}">
      <dgm:prSet/>
      <dgm:spPr/>
      <dgm:t>
        <a:bodyPr/>
        <a:lstStyle/>
        <a:p>
          <a:endParaRPr lang="es-ES" sz="800">
            <a:latin typeface="Arial" panose="020B0604020202020204" pitchFamily="34" charset="0"/>
            <a:cs typeface="Arial" panose="020B0604020202020204" pitchFamily="34" charset="0"/>
          </a:endParaRPr>
        </a:p>
      </dgm:t>
    </dgm:pt>
    <dgm:pt modelId="{81D24C2F-97F0-4A75-A042-68F5DCB9837B}" type="sibTrans" cxnId="{50719F33-9EB4-4CF9-A2A1-C186DD3D6809}">
      <dgm:prSet custT="1"/>
      <dgm:spPr/>
      <dgm:t>
        <a:bodyPr/>
        <a:lstStyle/>
        <a:p>
          <a:endParaRPr lang="es-ES" sz="800">
            <a:latin typeface="Arial" panose="020B0604020202020204" pitchFamily="34" charset="0"/>
            <a:cs typeface="Arial" panose="020B0604020202020204" pitchFamily="34" charset="0"/>
          </a:endParaRPr>
        </a:p>
      </dgm:t>
    </dgm:pt>
    <dgm:pt modelId="{A60F8A13-DB72-4C3B-B820-256C8926103C}">
      <dgm:prSet custT="1"/>
      <dgm:spPr/>
      <dgm:t>
        <a:bodyPr/>
        <a:lstStyle/>
        <a:p>
          <a:r>
            <a:rPr lang="es-SV" sz="1100" dirty="0">
              <a:latin typeface="Arial" panose="020B0604020202020204" pitchFamily="34" charset="0"/>
              <a:cs typeface="Arial" panose="020B0604020202020204" pitchFamily="34" charset="0"/>
            </a:rPr>
            <a:t>Envió un mensaje por medio de WhatsApp a ORMUSA e inmediatamente le contestaron por mensaje y le preguntaron si podían llamarle.</a:t>
          </a:r>
          <a:endParaRPr lang="es-ES" sz="1100" dirty="0">
            <a:latin typeface="Arial" panose="020B0604020202020204" pitchFamily="34" charset="0"/>
            <a:cs typeface="Arial" panose="020B0604020202020204" pitchFamily="34" charset="0"/>
          </a:endParaRPr>
        </a:p>
      </dgm:t>
    </dgm:pt>
    <dgm:pt modelId="{52EFEEB0-7670-403A-80B2-E0B9F9C3B885}" type="parTrans" cxnId="{078001CA-3E98-48A4-A74E-215FF0ABB729}">
      <dgm:prSet/>
      <dgm:spPr/>
      <dgm:t>
        <a:bodyPr/>
        <a:lstStyle/>
        <a:p>
          <a:endParaRPr lang="es-ES" sz="800">
            <a:latin typeface="Arial" panose="020B0604020202020204" pitchFamily="34" charset="0"/>
            <a:cs typeface="Arial" panose="020B0604020202020204" pitchFamily="34" charset="0"/>
          </a:endParaRPr>
        </a:p>
      </dgm:t>
    </dgm:pt>
    <dgm:pt modelId="{DCE5A04E-3611-4255-80F2-D4F613DC9746}" type="sibTrans" cxnId="{078001CA-3E98-48A4-A74E-215FF0ABB729}">
      <dgm:prSet custT="1"/>
      <dgm:spPr/>
      <dgm:t>
        <a:bodyPr/>
        <a:lstStyle/>
        <a:p>
          <a:endParaRPr lang="es-ES" sz="800">
            <a:latin typeface="Arial" panose="020B0604020202020204" pitchFamily="34" charset="0"/>
            <a:cs typeface="Arial" panose="020B0604020202020204" pitchFamily="34" charset="0"/>
          </a:endParaRPr>
        </a:p>
      </dgm:t>
    </dgm:pt>
    <dgm:pt modelId="{7046C3B7-0A3A-44FB-AEB2-C1CC0D86857F}">
      <dgm:prSet custT="1"/>
      <dgm:spPr/>
      <dgm:t>
        <a:bodyPr/>
        <a:lstStyle/>
        <a:p>
          <a:r>
            <a:rPr lang="es-SV" sz="1100" dirty="0">
              <a:latin typeface="Arial" panose="020B0604020202020204" pitchFamily="34" charset="0"/>
              <a:cs typeface="Arial" panose="020B0604020202020204" pitchFamily="34" charset="0"/>
            </a:rPr>
            <a:t>El agresor no se presentó a la audiencia.</a:t>
          </a:r>
          <a:endParaRPr lang="es-ES" sz="1100" dirty="0">
            <a:latin typeface="Arial" panose="020B0604020202020204" pitchFamily="34" charset="0"/>
            <a:cs typeface="Arial" panose="020B0604020202020204" pitchFamily="34" charset="0"/>
          </a:endParaRPr>
        </a:p>
      </dgm:t>
    </dgm:pt>
    <dgm:pt modelId="{571DFC0C-5E6E-4187-A2D0-440E33C9F68B}" type="parTrans" cxnId="{5122E13C-8EEC-483C-96DA-A96ADCA58B79}">
      <dgm:prSet/>
      <dgm:spPr/>
      <dgm:t>
        <a:bodyPr/>
        <a:lstStyle/>
        <a:p>
          <a:endParaRPr lang="es-ES" sz="800">
            <a:latin typeface="Arial" panose="020B0604020202020204" pitchFamily="34" charset="0"/>
            <a:cs typeface="Arial" panose="020B0604020202020204" pitchFamily="34" charset="0"/>
          </a:endParaRPr>
        </a:p>
      </dgm:t>
    </dgm:pt>
    <dgm:pt modelId="{393FCC1A-FEC4-4B5A-86F8-C4EC6C3C9B67}" type="sibTrans" cxnId="{5122E13C-8EEC-483C-96DA-A96ADCA58B79}">
      <dgm:prSet/>
      <dgm:spPr/>
      <dgm:t>
        <a:bodyPr/>
        <a:lstStyle/>
        <a:p>
          <a:endParaRPr lang="es-ES" sz="800">
            <a:latin typeface="Arial" panose="020B0604020202020204" pitchFamily="34" charset="0"/>
            <a:cs typeface="Arial" panose="020B0604020202020204" pitchFamily="34" charset="0"/>
          </a:endParaRPr>
        </a:p>
      </dgm:t>
    </dgm:pt>
    <dgm:pt modelId="{05955BCD-16C6-4C3A-9DE2-D9A55BE50379}" type="pres">
      <dgm:prSet presAssocID="{7A01B0C3-4FAE-4D5C-A78E-95600C76FEA9}" presName="Name0" presStyleCnt="0">
        <dgm:presLayoutVars>
          <dgm:dir/>
          <dgm:resizeHandles val="exact"/>
        </dgm:presLayoutVars>
      </dgm:prSet>
      <dgm:spPr/>
      <dgm:t>
        <a:bodyPr/>
        <a:lstStyle/>
        <a:p>
          <a:endParaRPr lang="es-SV"/>
        </a:p>
      </dgm:t>
    </dgm:pt>
    <dgm:pt modelId="{B5DC1B96-1973-414C-9401-EA9A1E1B5FA7}" type="pres">
      <dgm:prSet presAssocID="{A511E321-7946-4A57-B3A7-B5E4F125F42B}" presName="node" presStyleLbl="node1" presStyleIdx="0" presStyleCnt="9">
        <dgm:presLayoutVars>
          <dgm:bulletEnabled val="1"/>
        </dgm:presLayoutVars>
      </dgm:prSet>
      <dgm:spPr/>
      <dgm:t>
        <a:bodyPr/>
        <a:lstStyle/>
        <a:p>
          <a:endParaRPr lang="es-SV"/>
        </a:p>
      </dgm:t>
    </dgm:pt>
    <dgm:pt modelId="{83524EB4-B132-4732-B5B3-D6C71D118F38}" type="pres">
      <dgm:prSet presAssocID="{C1984DA5-E326-45B0-9343-C0E6EB4599A5}" presName="sibTrans" presStyleLbl="sibTrans1D1" presStyleIdx="0" presStyleCnt="8"/>
      <dgm:spPr/>
      <dgm:t>
        <a:bodyPr/>
        <a:lstStyle/>
        <a:p>
          <a:endParaRPr lang="es-SV"/>
        </a:p>
      </dgm:t>
    </dgm:pt>
    <dgm:pt modelId="{522B5A44-573B-4623-9FAC-A95FC2AFA221}" type="pres">
      <dgm:prSet presAssocID="{C1984DA5-E326-45B0-9343-C0E6EB4599A5}" presName="connectorText" presStyleLbl="sibTrans1D1" presStyleIdx="0" presStyleCnt="8"/>
      <dgm:spPr/>
      <dgm:t>
        <a:bodyPr/>
        <a:lstStyle/>
        <a:p>
          <a:endParaRPr lang="es-SV"/>
        </a:p>
      </dgm:t>
    </dgm:pt>
    <dgm:pt modelId="{79F41A77-96BF-452D-A4A6-C2E15DCC8614}" type="pres">
      <dgm:prSet presAssocID="{75DC28A3-7183-447B-A23B-D738BCA706CF}" presName="node" presStyleLbl="node1" presStyleIdx="1" presStyleCnt="9">
        <dgm:presLayoutVars>
          <dgm:bulletEnabled val="1"/>
        </dgm:presLayoutVars>
      </dgm:prSet>
      <dgm:spPr/>
      <dgm:t>
        <a:bodyPr/>
        <a:lstStyle/>
        <a:p>
          <a:endParaRPr lang="es-SV"/>
        </a:p>
      </dgm:t>
    </dgm:pt>
    <dgm:pt modelId="{92FB1062-E1CB-45F4-98F7-0DEA9693ED7B}" type="pres">
      <dgm:prSet presAssocID="{5AB34C08-24FF-4520-AE5C-C5F52B1070F5}" presName="sibTrans" presStyleLbl="sibTrans1D1" presStyleIdx="1" presStyleCnt="8"/>
      <dgm:spPr/>
      <dgm:t>
        <a:bodyPr/>
        <a:lstStyle/>
        <a:p>
          <a:endParaRPr lang="es-SV"/>
        </a:p>
      </dgm:t>
    </dgm:pt>
    <dgm:pt modelId="{91684787-ED16-4244-B487-F081F7E42B30}" type="pres">
      <dgm:prSet presAssocID="{5AB34C08-24FF-4520-AE5C-C5F52B1070F5}" presName="connectorText" presStyleLbl="sibTrans1D1" presStyleIdx="1" presStyleCnt="8"/>
      <dgm:spPr/>
      <dgm:t>
        <a:bodyPr/>
        <a:lstStyle/>
        <a:p>
          <a:endParaRPr lang="es-SV"/>
        </a:p>
      </dgm:t>
    </dgm:pt>
    <dgm:pt modelId="{15A68CA2-38FA-4049-83D6-750AD44E6216}" type="pres">
      <dgm:prSet presAssocID="{B3324F19-FED2-4DFB-9B30-D28C19D4858E}" presName="node" presStyleLbl="node1" presStyleIdx="2" presStyleCnt="9">
        <dgm:presLayoutVars>
          <dgm:bulletEnabled val="1"/>
        </dgm:presLayoutVars>
      </dgm:prSet>
      <dgm:spPr/>
      <dgm:t>
        <a:bodyPr/>
        <a:lstStyle/>
        <a:p>
          <a:endParaRPr lang="es-SV"/>
        </a:p>
      </dgm:t>
    </dgm:pt>
    <dgm:pt modelId="{CF1D90CB-984C-4C3B-93D4-4EBB255AAFA6}" type="pres">
      <dgm:prSet presAssocID="{4C574663-AED3-4A8B-9375-992EB8BFD40D}" presName="sibTrans" presStyleLbl="sibTrans1D1" presStyleIdx="2" presStyleCnt="8"/>
      <dgm:spPr/>
      <dgm:t>
        <a:bodyPr/>
        <a:lstStyle/>
        <a:p>
          <a:endParaRPr lang="es-SV"/>
        </a:p>
      </dgm:t>
    </dgm:pt>
    <dgm:pt modelId="{2D847587-EE1E-4807-B9A8-BB7C9EBF16AE}" type="pres">
      <dgm:prSet presAssocID="{4C574663-AED3-4A8B-9375-992EB8BFD40D}" presName="connectorText" presStyleLbl="sibTrans1D1" presStyleIdx="2" presStyleCnt="8"/>
      <dgm:spPr/>
      <dgm:t>
        <a:bodyPr/>
        <a:lstStyle/>
        <a:p>
          <a:endParaRPr lang="es-SV"/>
        </a:p>
      </dgm:t>
    </dgm:pt>
    <dgm:pt modelId="{9FD08CBD-445C-4EE0-ACFC-DDCB8A6570CC}" type="pres">
      <dgm:prSet presAssocID="{DC8C32EF-C208-40E6-B337-A0E39E27AF32}" presName="node" presStyleLbl="node1" presStyleIdx="3" presStyleCnt="9">
        <dgm:presLayoutVars>
          <dgm:bulletEnabled val="1"/>
        </dgm:presLayoutVars>
      </dgm:prSet>
      <dgm:spPr/>
      <dgm:t>
        <a:bodyPr/>
        <a:lstStyle/>
        <a:p>
          <a:endParaRPr lang="es-SV"/>
        </a:p>
      </dgm:t>
    </dgm:pt>
    <dgm:pt modelId="{BAB9E653-6586-400D-B184-CE0422E930E2}" type="pres">
      <dgm:prSet presAssocID="{A44B7895-D7C2-4E22-9213-EB897D888AEC}" presName="sibTrans" presStyleLbl="sibTrans1D1" presStyleIdx="3" presStyleCnt="8"/>
      <dgm:spPr/>
      <dgm:t>
        <a:bodyPr/>
        <a:lstStyle/>
        <a:p>
          <a:endParaRPr lang="es-SV"/>
        </a:p>
      </dgm:t>
    </dgm:pt>
    <dgm:pt modelId="{685DC096-17C8-4BC0-B108-DA3BCEC4F627}" type="pres">
      <dgm:prSet presAssocID="{A44B7895-D7C2-4E22-9213-EB897D888AEC}" presName="connectorText" presStyleLbl="sibTrans1D1" presStyleIdx="3" presStyleCnt="8"/>
      <dgm:spPr/>
      <dgm:t>
        <a:bodyPr/>
        <a:lstStyle/>
        <a:p>
          <a:endParaRPr lang="es-SV"/>
        </a:p>
      </dgm:t>
    </dgm:pt>
    <dgm:pt modelId="{6AE88806-4877-4B8E-9BED-E89D510122CB}" type="pres">
      <dgm:prSet presAssocID="{A60F8A13-DB72-4C3B-B820-256C8926103C}" presName="node" presStyleLbl="node1" presStyleIdx="4" presStyleCnt="9">
        <dgm:presLayoutVars>
          <dgm:bulletEnabled val="1"/>
        </dgm:presLayoutVars>
      </dgm:prSet>
      <dgm:spPr/>
      <dgm:t>
        <a:bodyPr/>
        <a:lstStyle/>
        <a:p>
          <a:endParaRPr lang="es-SV"/>
        </a:p>
      </dgm:t>
    </dgm:pt>
    <dgm:pt modelId="{7B3D7BEF-6A37-43AF-8D69-F0C4A480E872}" type="pres">
      <dgm:prSet presAssocID="{DCE5A04E-3611-4255-80F2-D4F613DC9746}" presName="sibTrans" presStyleLbl="sibTrans1D1" presStyleIdx="4" presStyleCnt="8"/>
      <dgm:spPr/>
      <dgm:t>
        <a:bodyPr/>
        <a:lstStyle/>
        <a:p>
          <a:endParaRPr lang="es-SV"/>
        </a:p>
      </dgm:t>
    </dgm:pt>
    <dgm:pt modelId="{91047957-0CF7-4301-8BBE-0B377D678184}" type="pres">
      <dgm:prSet presAssocID="{DCE5A04E-3611-4255-80F2-D4F613DC9746}" presName="connectorText" presStyleLbl="sibTrans1D1" presStyleIdx="4" presStyleCnt="8"/>
      <dgm:spPr/>
      <dgm:t>
        <a:bodyPr/>
        <a:lstStyle/>
        <a:p>
          <a:endParaRPr lang="es-SV"/>
        </a:p>
      </dgm:t>
    </dgm:pt>
    <dgm:pt modelId="{C4339016-0D07-458B-8417-5B7EBD8C2134}" type="pres">
      <dgm:prSet presAssocID="{7FC720B1-D916-4CAA-B55C-E09AF2C764DA}" presName="node" presStyleLbl="node1" presStyleIdx="5" presStyleCnt="9">
        <dgm:presLayoutVars>
          <dgm:bulletEnabled val="1"/>
        </dgm:presLayoutVars>
      </dgm:prSet>
      <dgm:spPr/>
      <dgm:t>
        <a:bodyPr/>
        <a:lstStyle/>
        <a:p>
          <a:endParaRPr lang="es-SV"/>
        </a:p>
      </dgm:t>
    </dgm:pt>
    <dgm:pt modelId="{AD186695-CB8A-4D7E-9AAD-C2A51F6D2392}" type="pres">
      <dgm:prSet presAssocID="{81D24C2F-97F0-4A75-A042-68F5DCB9837B}" presName="sibTrans" presStyleLbl="sibTrans1D1" presStyleIdx="5" presStyleCnt="8"/>
      <dgm:spPr/>
      <dgm:t>
        <a:bodyPr/>
        <a:lstStyle/>
        <a:p>
          <a:endParaRPr lang="es-SV"/>
        </a:p>
      </dgm:t>
    </dgm:pt>
    <dgm:pt modelId="{63508346-719B-422C-80B5-4DBBC7FD2DFB}" type="pres">
      <dgm:prSet presAssocID="{81D24C2F-97F0-4A75-A042-68F5DCB9837B}" presName="connectorText" presStyleLbl="sibTrans1D1" presStyleIdx="5" presStyleCnt="8"/>
      <dgm:spPr/>
      <dgm:t>
        <a:bodyPr/>
        <a:lstStyle/>
        <a:p>
          <a:endParaRPr lang="es-SV"/>
        </a:p>
      </dgm:t>
    </dgm:pt>
    <dgm:pt modelId="{5956CBE8-2CCB-4D16-8F2A-C951DFDBA235}" type="pres">
      <dgm:prSet presAssocID="{745C7581-6354-4BA4-8450-8EF725E516B2}" presName="node" presStyleLbl="node1" presStyleIdx="6" presStyleCnt="9">
        <dgm:presLayoutVars>
          <dgm:bulletEnabled val="1"/>
        </dgm:presLayoutVars>
      </dgm:prSet>
      <dgm:spPr/>
      <dgm:t>
        <a:bodyPr/>
        <a:lstStyle/>
        <a:p>
          <a:endParaRPr lang="es-SV"/>
        </a:p>
      </dgm:t>
    </dgm:pt>
    <dgm:pt modelId="{2056F347-EF5A-49C8-94A4-D9ED160CC0D0}" type="pres">
      <dgm:prSet presAssocID="{051BE00A-9F8F-44FE-BAB5-06AE5AC001DD}" presName="sibTrans" presStyleLbl="sibTrans1D1" presStyleIdx="6" presStyleCnt="8"/>
      <dgm:spPr/>
      <dgm:t>
        <a:bodyPr/>
        <a:lstStyle/>
        <a:p>
          <a:endParaRPr lang="es-SV"/>
        </a:p>
      </dgm:t>
    </dgm:pt>
    <dgm:pt modelId="{E9D2456F-268D-466E-A5FA-DD32F0E92999}" type="pres">
      <dgm:prSet presAssocID="{051BE00A-9F8F-44FE-BAB5-06AE5AC001DD}" presName="connectorText" presStyleLbl="sibTrans1D1" presStyleIdx="6" presStyleCnt="8"/>
      <dgm:spPr/>
      <dgm:t>
        <a:bodyPr/>
        <a:lstStyle/>
        <a:p>
          <a:endParaRPr lang="es-SV"/>
        </a:p>
      </dgm:t>
    </dgm:pt>
    <dgm:pt modelId="{3C4146CB-2E48-485D-984E-783268DA3B1E}" type="pres">
      <dgm:prSet presAssocID="{7C9D1DB6-152C-4169-AD65-672B0D22A1B4}" presName="node" presStyleLbl="node1" presStyleIdx="7" presStyleCnt="9">
        <dgm:presLayoutVars>
          <dgm:bulletEnabled val="1"/>
        </dgm:presLayoutVars>
      </dgm:prSet>
      <dgm:spPr/>
      <dgm:t>
        <a:bodyPr/>
        <a:lstStyle/>
        <a:p>
          <a:endParaRPr lang="es-SV"/>
        </a:p>
      </dgm:t>
    </dgm:pt>
    <dgm:pt modelId="{C52F8DA2-7606-437E-A852-98B79938836F}" type="pres">
      <dgm:prSet presAssocID="{7C73EDBE-3500-4633-B0B8-E93A12BA7DCF}" presName="sibTrans" presStyleLbl="sibTrans1D1" presStyleIdx="7" presStyleCnt="8"/>
      <dgm:spPr/>
      <dgm:t>
        <a:bodyPr/>
        <a:lstStyle/>
        <a:p>
          <a:endParaRPr lang="es-SV"/>
        </a:p>
      </dgm:t>
    </dgm:pt>
    <dgm:pt modelId="{B950DE85-F287-4A00-9FA9-21E20B1063E2}" type="pres">
      <dgm:prSet presAssocID="{7C73EDBE-3500-4633-B0B8-E93A12BA7DCF}" presName="connectorText" presStyleLbl="sibTrans1D1" presStyleIdx="7" presStyleCnt="8"/>
      <dgm:spPr/>
      <dgm:t>
        <a:bodyPr/>
        <a:lstStyle/>
        <a:p>
          <a:endParaRPr lang="es-SV"/>
        </a:p>
      </dgm:t>
    </dgm:pt>
    <dgm:pt modelId="{902740B2-201E-45B5-B943-D0AEB43474C5}" type="pres">
      <dgm:prSet presAssocID="{7046C3B7-0A3A-44FB-AEB2-C1CC0D86857F}" presName="node" presStyleLbl="node1" presStyleIdx="8" presStyleCnt="9">
        <dgm:presLayoutVars>
          <dgm:bulletEnabled val="1"/>
        </dgm:presLayoutVars>
      </dgm:prSet>
      <dgm:spPr/>
      <dgm:t>
        <a:bodyPr/>
        <a:lstStyle/>
        <a:p>
          <a:endParaRPr lang="es-SV"/>
        </a:p>
      </dgm:t>
    </dgm:pt>
  </dgm:ptLst>
  <dgm:cxnLst>
    <dgm:cxn modelId="{2071D3A4-5A84-4583-8D76-AD46115B832C}" type="presOf" srcId="{81D24C2F-97F0-4A75-A042-68F5DCB9837B}" destId="{63508346-719B-422C-80B5-4DBBC7FD2DFB}" srcOrd="1" destOrd="0" presId="urn:microsoft.com/office/officeart/2005/8/layout/bProcess3"/>
    <dgm:cxn modelId="{EBA99E5D-3DC8-4B43-986B-151DF142E965}" type="presOf" srcId="{C1984DA5-E326-45B0-9343-C0E6EB4599A5}" destId="{522B5A44-573B-4623-9FAC-A95FC2AFA221}" srcOrd="1" destOrd="0" presId="urn:microsoft.com/office/officeart/2005/8/layout/bProcess3"/>
    <dgm:cxn modelId="{CE6CDA11-5054-41C0-9D05-98FD69E9C2A4}" type="presOf" srcId="{051BE00A-9F8F-44FE-BAB5-06AE5AC001DD}" destId="{E9D2456F-268D-466E-A5FA-DD32F0E92999}" srcOrd="1" destOrd="0" presId="urn:microsoft.com/office/officeart/2005/8/layout/bProcess3"/>
    <dgm:cxn modelId="{14C87140-0762-4972-A53C-42804B2054E3}" srcId="{7A01B0C3-4FAE-4D5C-A78E-95600C76FEA9}" destId="{745C7581-6354-4BA4-8450-8EF725E516B2}" srcOrd="6" destOrd="0" parTransId="{6EA270D5-719F-4EB6-A551-BA7E3F6E25FF}" sibTransId="{051BE00A-9F8F-44FE-BAB5-06AE5AC001DD}"/>
    <dgm:cxn modelId="{50719F33-9EB4-4CF9-A2A1-C186DD3D6809}" srcId="{7A01B0C3-4FAE-4D5C-A78E-95600C76FEA9}" destId="{7FC720B1-D916-4CAA-B55C-E09AF2C764DA}" srcOrd="5" destOrd="0" parTransId="{755394F3-C6C0-41CD-9FD7-4172CD5CD6A3}" sibTransId="{81D24C2F-97F0-4A75-A042-68F5DCB9837B}"/>
    <dgm:cxn modelId="{8BF9214D-98A5-4B7D-AD24-40E4DB0C53C1}" type="presOf" srcId="{4C574663-AED3-4A8B-9375-992EB8BFD40D}" destId="{CF1D90CB-984C-4C3B-93D4-4EBB255AAFA6}" srcOrd="0" destOrd="0" presId="urn:microsoft.com/office/officeart/2005/8/layout/bProcess3"/>
    <dgm:cxn modelId="{56C36407-6889-452B-80AF-E4713CBF410D}" type="presOf" srcId="{4C574663-AED3-4A8B-9375-992EB8BFD40D}" destId="{2D847587-EE1E-4807-B9A8-BB7C9EBF16AE}" srcOrd="1" destOrd="0" presId="urn:microsoft.com/office/officeart/2005/8/layout/bProcess3"/>
    <dgm:cxn modelId="{A77C7079-CDF6-4FD8-87DD-C461DBC7A9F5}" type="presOf" srcId="{7C73EDBE-3500-4633-B0B8-E93A12BA7DCF}" destId="{B950DE85-F287-4A00-9FA9-21E20B1063E2}" srcOrd="1" destOrd="0" presId="urn:microsoft.com/office/officeart/2005/8/layout/bProcess3"/>
    <dgm:cxn modelId="{C54DBD6E-4AA7-45D9-AE25-D3D1EE68FD2E}" type="presOf" srcId="{A511E321-7946-4A57-B3A7-B5E4F125F42B}" destId="{B5DC1B96-1973-414C-9401-EA9A1E1B5FA7}" srcOrd="0" destOrd="0" presId="urn:microsoft.com/office/officeart/2005/8/layout/bProcess3"/>
    <dgm:cxn modelId="{BB234671-87D0-468D-B08F-BFFA6D9AAD3E}" srcId="{7A01B0C3-4FAE-4D5C-A78E-95600C76FEA9}" destId="{7C9D1DB6-152C-4169-AD65-672B0D22A1B4}" srcOrd="7" destOrd="0" parTransId="{A844BDEF-F26D-4C9F-835B-3EF5F5ADE12C}" sibTransId="{7C73EDBE-3500-4633-B0B8-E93A12BA7DCF}"/>
    <dgm:cxn modelId="{83E56C98-59DC-4310-92EB-EFD0E442948E}" type="presOf" srcId="{A44B7895-D7C2-4E22-9213-EB897D888AEC}" destId="{BAB9E653-6586-400D-B184-CE0422E930E2}" srcOrd="0" destOrd="0" presId="urn:microsoft.com/office/officeart/2005/8/layout/bProcess3"/>
    <dgm:cxn modelId="{958B1E6A-DF13-4C26-9252-DF8331477E9B}" type="presOf" srcId="{5AB34C08-24FF-4520-AE5C-C5F52B1070F5}" destId="{92FB1062-E1CB-45F4-98F7-0DEA9693ED7B}" srcOrd="0" destOrd="0" presId="urn:microsoft.com/office/officeart/2005/8/layout/bProcess3"/>
    <dgm:cxn modelId="{1F37D7F4-A0EB-4F91-BF2B-CE52E7C92CFD}" type="presOf" srcId="{745C7581-6354-4BA4-8450-8EF725E516B2}" destId="{5956CBE8-2CCB-4D16-8F2A-C951DFDBA235}" srcOrd="0" destOrd="0" presId="urn:microsoft.com/office/officeart/2005/8/layout/bProcess3"/>
    <dgm:cxn modelId="{DEE7BE51-0605-47B7-891F-5D8368313398}" type="presOf" srcId="{7C9D1DB6-152C-4169-AD65-672B0D22A1B4}" destId="{3C4146CB-2E48-485D-984E-783268DA3B1E}" srcOrd="0" destOrd="0" presId="urn:microsoft.com/office/officeart/2005/8/layout/bProcess3"/>
    <dgm:cxn modelId="{625A169C-CF79-446A-AE3C-DAA9F26CCADB}" type="presOf" srcId="{A44B7895-D7C2-4E22-9213-EB897D888AEC}" destId="{685DC096-17C8-4BC0-B108-DA3BCEC4F627}" srcOrd="1" destOrd="0" presId="urn:microsoft.com/office/officeart/2005/8/layout/bProcess3"/>
    <dgm:cxn modelId="{56A6D552-37FA-4BB0-B9E3-9625BD0E1CE9}" srcId="{7A01B0C3-4FAE-4D5C-A78E-95600C76FEA9}" destId="{A511E321-7946-4A57-B3A7-B5E4F125F42B}" srcOrd="0" destOrd="0" parTransId="{0DFDADB4-55D0-4998-B42B-263384E5AE80}" sibTransId="{C1984DA5-E326-45B0-9343-C0E6EB4599A5}"/>
    <dgm:cxn modelId="{36B9BACB-2A1C-46BC-A0DF-F672E2144610}" srcId="{7A01B0C3-4FAE-4D5C-A78E-95600C76FEA9}" destId="{DC8C32EF-C208-40E6-B337-A0E39E27AF32}" srcOrd="3" destOrd="0" parTransId="{9E5F417F-0795-47CE-BA23-7FE73EBC64FE}" sibTransId="{A44B7895-D7C2-4E22-9213-EB897D888AEC}"/>
    <dgm:cxn modelId="{B962125B-0571-471A-99B1-FCD16AD39761}" type="presOf" srcId="{051BE00A-9F8F-44FE-BAB5-06AE5AC001DD}" destId="{2056F347-EF5A-49C8-94A4-D9ED160CC0D0}" srcOrd="0" destOrd="0" presId="urn:microsoft.com/office/officeart/2005/8/layout/bProcess3"/>
    <dgm:cxn modelId="{88819C20-9EA2-40D3-9C53-657F55E5469D}" type="presOf" srcId="{C1984DA5-E326-45B0-9343-C0E6EB4599A5}" destId="{83524EB4-B132-4732-B5B3-D6C71D118F38}" srcOrd="0" destOrd="0" presId="urn:microsoft.com/office/officeart/2005/8/layout/bProcess3"/>
    <dgm:cxn modelId="{DBBB3FFA-1D6F-4628-A3DE-6A8A28520EEE}" srcId="{7A01B0C3-4FAE-4D5C-A78E-95600C76FEA9}" destId="{75DC28A3-7183-447B-A23B-D738BCA706CF}" srcOrd="1" destOrd="0" parTransId="{80ABFC67-AD41-45B7-8078-A935E2D344D9}" sibTransId="{5AB34C08-24FF-4520-AE5C-C5F52B1070F5}"/>
    <dgm:cxn modelId="{27DDC2C7-573E-46CB-9FBF-CA8D7F1846F9}" srcId="{7A01B0C3-4FAE-4D5C-A78E-95600C76FEA9}" destId="{B3324F19-FED2-4DFB-9B30-D28C19D4858E}" srcOrd="2" destOrd="0" parTransId="{1BA7AA79-3138-4F61-9FA2-29FF8AA726F8}" sibTransId="{4C574663-AED3-4A8B-9375-992EB8BFD40D}"/>
    <dgm:cxn modelId="{51B86870-1276-42CB-B726-1E03C6ED013E}" type="presOf" srcId="{7A01B0C3-4FAE-4D5C-A78E-95600C76FEA9}" destId="{05955BCD-16C6-4C3A-9DE2-D9A55BE50379}" srcOrd="0" destOrd="0" presId="urn:microsoft.com/office/officeart/2005/8/layout/bProcess3"/>
    <dgm:cxn modelId="{F6216C36-E02D-457D-9C02-CDAD4164707A}" type="presOf" srcId="{7C73EDBE-3500-4633-B0B8-E93A12BA7DCF}" destId="{C52F8DA2-7606-437E-A852-98B79938836F}" srcOrd="0" destOrd="0" presId="urn:microsoft.com/office/officeart/2005/8/layout/bProcess3"/>
    <dgm:cxn modelId="{257B493F-71DF-4EEF-9A77-A6D104917C10}" type="presOf" srcId="{7046C3B7-0A3A-44FB-AEB2-C1CC0D86857F}" destId="{902740B2-201E-45B5-B943-D0AEB43474C5}" srcOrd="0" destOrd="0" presId="urn:microsoft.com/office/officeart/2005/8/layout/bProcess3"/>
    <dgm:cxn modelId="{078001CA-3E98-48A4-A74E-215FF0ABB729}" srcId="{7A01B0C3-4FAE-4D5C-A78E-95600C76FEA9}" destId="{A60F8A13-DB72-4C3B-B820-256C8926103C}" srcOrd="4" destOrd="0" parTransId="{52EFEEB0-7670-403A-80B2-E0B9F9C3B885}" sibTransId="{DCE5A04E-3611-4255-80F2-D4F613DC9746}"/>
    <dgm:cxn modelId="{E25141E6-8825-43EB-BD11-98796146D4A7}" type="presOf" srcId="{A60F8A13-DB72-4C3B-B820-256C8926103C}" destId="{6AE88806-4877-4B8E-9BED-E89D510122CB}" srcOrd="0" destOrd="0" presId="urn:microsoft.com/office/officeart/2005/8/layout/bProcess3"/>
    <dgm:cxn modelId="{5122E13C-8EEC-483C-96DA-A96ADCA58B79}" srcId="{7A01B0C3-4FAE-4D5C-A78E-95600C76FEA9}" destId="{7046C3B7-0A3A-44FB-AEB2-C1CC0D86857F}" srcOrd="8" destOrd="0" parTransId="{571DFC0C-5E6E-4187-A2D0-440E33C9F68B}" sibTransId="{393FCC1A-FEC4-4B5A-86F8-C4EC6C3C9B67}"/>
    <dgm:cxn modelId="{92330FE8-C028-452B-A0A9-DB6406756CAB}" type="presOf" srcId="{75DC28A3-7183-447B-A23B-D738BCA706CF}" destId="{79F41A77-96BF-452D-A4A6-C2E15DCC8614}" srcOrd="0" destOrd="0" presId="urn:microsoft.com/office/officeart/2005/8/layout/bProcess3"/>
    <dgm:cxn modelId="{437E3A2B-8D61-4825-A588-302C5C002805}" type="presOf" srcId="{DCE5A04E-3611-4255-80F2-D4F613DC9746}" destId="{91047957-0CF7-4301-8BBE-0B377D678184}" srcOrd="1" destOrd="0" presId="urn:microsoft.com/office/officeart/2005/8/layout/bProcess3"/>
    <dgm:cxn modelId="{61D32E37-26AA-4C23-8BD7-ABCE43D6F938}" type="presOf" srcId="{7FC720B1-D916-4CAA-B55C-E09AF2C764DA}" destId="{C4339016-0D07-458B-8417-5B7EBD8C2134}" srcOrd="0" destOrd="0" presId="urn:microsoft.com/office/officeart/2005/8/layout/bProcess3"/>
    <dgm:cxn modelId="{ED42FC37-6DC3-4382-A279-0F8505C625D5}" type="presOf" srcId="{DCE5A04E-3611-4255-80F2-D4F613DC9746}" destId="{7B3D7BEF-6A37-43AF-8D69-F0C4A480E872}" srcOrd="0" destOrd="0" presId="urn:microsoft.com/office/officeart/2005/8/layout/bProcess3"/>
    <dgm:cxn modelId="{5CCB5034-606C-474A-89EC-1419476CD231}" type="presOf" srcId="{81D24C2F-97F0-4A75-A042-68F5DCB9837B}" destId="{AD186695-CB8A-4D7E-9AAD-C2A51F6D2392}" srcOrd="0" destOrd="0" presId="urn:microsoft.com/office/officeart/2005/8/layout/bProcess3"/>
    <dgm:cxn modelId="{3713ABBA-AD3B-414A-9EA2-E2B41CE4C3F0}" type="presOf" srcId="{5AB34C08-24FF-4520-AE5C-C5F52B1070F5}" destId="{91684787-ED16-4244-B487-F081F7E42B30}" srcOrd="1" destOrd="0" presId="urn:microsoft.com/office/officeart/2005/8/layout/bProcess3"/>
    <dgm:cxn modelId="{81544CD4-94B3-40F7-B28B-F04974310186}" type="presOf" srcId="{DC8C32EF-C208-40E6-B337-A0E39E27AF32}" destId="{9FD08CBD-445C-4EE0-ACFC-DDCB8A6570CC}" srcOrd="0" destOrd="0" presId="urn:microsoft.com/office/officeart/2005/8/layout/bProcess3"/>
    <dgm:cxn modelId="{365F3C6B-4EC7-4357-AD12-A226496267CE}" type="presOf" srcId="{B3324F19-FED2-4DFB-9B30-D28C19D4858E}" destId="{15A68CA2-38FA-4049-83D6-750AD44E6216}" srcOrd="0" destOrd="0" presId="urn:microsoft.com/office/officeart/2005/8/layout/bProcess3"/>
    <dgm:cxn modelId="{049913B7-4621-48A6-9132-8E207EA648B6}" type="presParOf" srcId="{05955BCD-16C6-4C3A-9DE2-D9A55BE50379}" destId="{B5DC1B96-1973-414C-9401-EA9A1E1B5FA7}" srcOrd="0" destOrd="0" presId="urn:microsoft.com/office/officeart/2005/8/layout/bProcess3"/>
    <dgm:cxn modelId="{B09906EF-7901-4D36-BCA9-48489126F671}" type="presParOf" srcId="{05955BCD-16C6-4C3A-9DE2-D9A55BE50379}" destId="{83524EB4-B132-4732-B5B3-D6C71D118F38}" srcOrd="1" destOrd="0" presId="urn:microsoft.com/office/officeart/2005/8/layout/bProcess3"/>
    <dgm:cxn modelId="{28725AAB-51FD-4548-ADA1-F87168027FA7}" type="presParOf" srcId="{83524EB4-B132-4732-B5B3-D6C71D118F38}" destId="{522B5A44-573B-4623-9FAC-A95FC2AFA221}" srcOrd="0" destOrd="0" presId="urn:microsoft.com/office/officeart/2005/8/layout/bProcess3"/>
    <dgm:cxn modelId="{5D0DFBA1-2627-458D-8993-5595C0415246}" type="presParOf" srcId="{05955BCD-16C6-4C3A-9DE2-D9A55BE50379}" destId="{79F41A77-96BF-452D-A4A6-C2E15DCC8614}" srcOrd="2" destOrd="0" presId="urn:microsoft.com/office/officeart/2005/8/layout/bProcess3"/>
    <dgm:cxn modelId="{4A6ABF07-7888-4DF1-90E7-A194FFFC35F2}" type="presParOf" srcId="{05955BCD-16C6-4C3A-9DE2-D9A55BE50379}" destId="{92FB1062-E1CB-45F4-98F7-0DEA9693ED7B}" srcOrd="3" destOrd="0" presId="urn:microsoft.com/office/officeart/2005/8/layout/bProcess3"/>
    <dgm:cxn modelId="{097E0802-C033-41EE-BDBB-3AF6B1A2CA67}" type="presParOf" srcId="{92FB1062-E1CB-45F4-98F7-0DEA9693ED7B}" destId="{91684787-ED16-4244-B487-F081F7E42B30}" srcOrd="0" destOrd="0" presId="urn:microsoft.com/office/officeart/2005/8/layout/bProcess3"/>
    <dgm:cxn modelId="{46CADC87-2E57-4C42-9CB9-87DAA85F5F82}" type="presParOf" srcId="{05955BCD-16C6-4C3A-9DE2-D9A55BE50379}" destId="{15A68CA2-38FA-4049-83D6-750AD44E6216}" srcOrd="4" destOrd="0" presId="urn:microsoft.com/office/officeart/2005/8/layout/bProcess3"/>
    <dgm:cxn modelId="{653F7991-D3FD-4A4C-8556-ACCDCBC62ABE}" type="presParOf" srcId="{05955BCD-16C6-4C3A-9DE2-D9A55BE50379}" destId="{CF1D90CB-984C-4C3B-93D4-4EBB255AAFA6}" srcOrd="5" destOrd="0" presId="urn:microsoft.com/office/officeart/2005/8/layout/bProcess3"/>
    <dgm:cxn modelId="{02830022-86B0-42A6-8F8D-29A0A954650E}" type="presParOf" srcId="{CF1D90CB-984C-4C3B-93D4-4EBB255AAFA6}" destId="{2D847587-EE1E-4807-B9A8-BB7C9EBF16AE}" srcOrd="0" destOrd="0" presId="urn:microsoft.com/office/officeart/2005/8/layout/bProcess3"/>
    <dgm:cxn modelId="{C229B052-B19A-4B21-BE1F-78F8341A2EEF}" type="presParOf" srcId="{05955BCD-16C6-4C3A-9DE2-D9A55BE50379}" destId="{9FD08CBD-445C-4EE0-ACFC-DDCB8A6570CC}" srcOrd="6" destOrd="0" presId="urn:microsoft.com/office/officeart/2005/8/layout/bProcess3"/>
    <dgm:cxn modelId="{60CA7AC9-AACF-4EE5-848C-D044D0532883}" type="presParOf" srcId="{05955BCD-16C6-4C3A-9DE2-D9A55BE50379}" destId="{BAB9E653-6586-400D-B184-CE0422E930E2}" srcOrd="7" destOrd="0" presId="urn:microsoft.com/office/officeart/2005/8/layout/bProcess3"/>
    <dgm:cxn modelId="{5D8AF895-1500-495F-A100-C708FE1C85AA}" type="presParOf" srcId="{BAB9E653-6586-400D-B184-CE0422E930E2}" destId="{685DC096-17C8-4BC0-B108-DA3BCEC4F627}" srcOrd="0" destOrd="0" presId="urn:microsoft.com/office/officeart/2005/8/layout/bProcess3"/>
    <dgm:cxn modelId="{AAE80EE0-3C43-469B-BE8D-379D85EFE58D}" type="presParOf" srcId="{05955BCD-16C6-4C3A-9DE2-D9A55BE50379}" destId="{6AE88806-4877-4B8E-9BED-E89D510122CB}" srcOrd="8" destOrd="0" presId="urn:microsoft.com/office/officeart/2005/8/layout/bProcess3"/>
    <dgm:cxn modelId="{66032DEE-4249-4120-B96E-CDAABEEA4EFB}" type="presParOf" srcId="{05955BCD-16C6-4C3A-9DE2-D9A55BE50379}" destId="{7B3D7BEF-6A37-43AF-8D69-F0C4A480E872}" srcOrd="9" destOrd="0" presId="urn:microsoft.com/office/officeart/2005/8/layout/bProcess3"/>
    <dgm:cxn modelId="{7CB0C4A2-0ECD-41E1-A972-F0B21D1FF5F6}" type="presParOf" srcId="{7B3D7BEF-6A37-43AF-8D69-F0C4A480E872}" destId="{91047957-0CF7-4301-8BBE-0B377D678184}" srcOrd="0" destOrd="0" presId="urn:microsoft.com/office/officeart/2005/8/layout/bProcess3"/>
    <dgm:cxn modelId="{6F13F2B9-D016-46A9-B642-FDC3DA344D47}" type="presParOf" srcId="{05955BCD-16C6-4C3A-9DE2-D9A55BE50379}" destId="{C4339016-0D07-458B-8417-5B7EBD8C2134}" srcOrd="10" destOrd="0" presId="urn:microsoft.com/office/officeart/2005/8/layout/bProcess3"/>
    <dgm:cxn modelId="{D2D46F0F-A596-4C53-863B-B961C89467F5}" type="presParOf" srcId="{05955BCD-16C6-4C3A-9DE2-D9A55BE50379}" destId="{AD186695-CB8A-4D7E-9AAD-C2A51F6D2392}" srcOrd="11" destOrd="0" presId="urn:microsoft.com/office/officeart/2005/8/layout/bProcess3"/>
    <dgm:cxn modelId="{51F1291E-A60A-4F45-A8A2-448587184BF3}" type="presParOf" srcId="{AD186695-CB8A-4D7E-9AAD-C2A51F6D2392}" destId="{63508346-719B-422C-80B5-4DBBC7FD2DFB}" srcOrd="0" destOrd="0" presId="urn:microsoft.com/office/officeart/2005/8/layout/bProcess3"/>
    <dgm:cxn modelId="{3D5E5D48-0D30-4FCA-B9B8-87EC8D9560F5}" type="presParOf" srcId="{05955BCD-16C6-4C3A-9DE2-D9A55BE50379}" destId="{5956CBE8-2CCB-4D16-8F2A-C951DFDBA235}" srcOrd="12" destOrd="0" presId="urn:microsoft.com/office/officeart/2005/8/layout/bProcess3"/>
    <dgm:cxn modelId="{F0E5EA7D-28F4-40CA-B7BA-6E5B0F3D9BE6}" type="presParOf" srcId="{05955BCD-16C6-4C3A-9DE2-D9A55BE50379}" destId="{2056F347-EF5A-49C8-94A4-D9ED160CC0D0}" srcOrd="13" destOrd="0" presId="urn:microsoft.com/office/officeart/2005/8/layout/bProcess3"/>
    <dgm:cxn modelId="{BEE8CC6C-8C21-4927-9DCA-BB5F0B3E005C}" type="presParOf" srcId="{2056F347-EF5A-49C8-94A4-D9ED160CC0D0}" destId="{E9D2456F-268D-466E-A5FA-DD32F0E92999}" srcOrd="0" destOrd="0" presId="urn:microsoft.com/office/officeart/2005/8/layout/bProcess3"/>
    <dgm:cxn modelId="{4354A912-4A88-4669-B372-790A54FB9102}" type="presParOf" srcId="{05955BCD-16C6-4C3A-9DE2-D9A55BE50379}" destId="{3C4146CB-2E48-485D-984E-783268DA3B1E}" srcOrd="14" destOrd="0" presId="urn:microsoft.com/office/officeart/2005/8/layout/bProcess3"/>
    <dgm:cxn modelId="{E7A5B2A1-5296-4281-828A-26695C2DA4CC}" type="presParOf" srcId="{05955BCD-16C6-4C3A-9DE2-D9A55BE50379}" destId="{C52F8DA2-7606-437E-A852-98B79938836F}" srcOrd="15" destOrd="0" presId="urn:microsoft.com/office/officeart/2005/8/layout/bProcess3"/>
    <dgm:cxn modelId="{61EB23FC-E885-4CB3-A68E-15A8A0D7E097}" type="presParOf" srcId="{C52F8DA2-7606-437E-A852-98B79938836F}" destId="{B950DE85-F287-4A00-9FA9-21E20B1063E2}" srcOrd="0" destOrd="0" presId="urn:microsoft.com/office/officeart/2005/8/layout/bProcess3"/>
    <dgm:cxn modelId="{B81EDAFD-5C49-404B-AD5B-A304B1BD9177}" type="presParOf" srcId="{05955BCD-16C6-4C3A-9DE2-D9A55BE50379}" destId="{902740B2-201E-45B5-B943-D0AEB43474C5}" srcOrd="1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CFD6A8-9217-4C2D-8731-2576D3BCD618}" type="doc">
      <dgm:prSet loTypeId="urn:microsoft.com/office/officeart/2005/8/layout/bProcess3" loCatId="process" qsTypeId="urn:microsoft.com/office/officeart/2005/8/quickstyle/simple1" qsCatId="simple" csTypeId="urn:microsoft.com/office/officeart/2005/8/colors/accent1_1" csCatId="accent1" phldr="1"/>
      <dgm:spPr/>
      <dgm:t>
        <a:bodyPr/>
        <a:lstStyle/>
        <a:p>
          <a:endParaRPr lang="es-ES"/>
        </a:p>
      </dgm:t>
    </dgm:pt>
    <dgm:pt modelId="{593B27A2-BD6E-48DC-AB61-87463581D2C1}">
      <dgm:prSet phldrT="[Texto]" custT="1"/>
      <dgm:spPr/>
      <dgm:t>
        <a:bodyPr/>
        <a:lstStyle/>
        <a:p>
          <a:r>
            <a:rPr lang="es-ES" sz="1100" dirty="0">
              <a:latin typeface="Arial" panose="020B0604020202020204" pitchFamily="34" charset="0"/>
              <a:cs typeface="Arial" panose="020B0604020202020204" pitchFamily="34" charset="0"/>
            </a:rPr>
            <a:t>15 de abril de 2020 ocurrieron los hechos de violencia sexual contra su hija.</a:t>
          </a:r>
        </a:p>
      </dgm:t>
    </dgm:pt>
    <dgm:pt modelId="{389FD671-D11D-4686-9A1E-612719F87560}" type="parTrans" cxnId="{9C4EEE7A-67F9-4E6D-99CF-26386314CA33}">
      <dgm:prSet/>
      <dgm:spPr/>
      <dgm:t>
        <a:bodyPr/>
        <a:lstStyle/>
        <a:p>
          <a:endParaRPr lang="es-ES" sz="700">
            <a:latin typeface="Arial" panose="020B0604020202020204" pitchFamily="34" charset="0"/>
            <a:cs typeface="Arial" panose="020B0604020202020204" pitchFamily="34" charset="0"/>
          </a:endParaRPr>
        </a:p>
      </dgm:t>
    </dgm:pt>
    <dgm:pt modelId="{D236E992-EF67-46AD-89C7-F3FFEC79567A}" type="sibTrans" cxnId="{9C4EEE7A-67F9-4E6D-99CF-26386314CA33}">
      <dgm:prSet custT="1"/>
      <dgm:spPr/>
      <dgm:t>
        <a:bodyPr/>
        <a:lstStyle/>
        <a:p>
          <a:endParaRPr lang="es-ES" sz="700">
            <a:latin typeface="Arial" panose="020B0604020202020204" pitchFamily="34" charset="0"/>
            <a:cs typeface="Arial" panose="020B0604020202020204" pitchFamily="34" charset="0"/>
          </a:endParaRPr>
        </a:p>
      </dgm:t>
    </dgm:pt>
    <dgm:pt modelId="{67A80FA6-5DA3-4B53-ACD9-803A4CD45207}">
      <dgm:prSet phldrT="[Texto]" custT="1"/>
      <dgm:spPr/>
      <dgm:t>
        <a:bodyPr/>
        <a:lstStyle/>
        <a:p>
          <a:r>
            <a:rPr lang="es-ES" sz="1100" dirty="0">
              <a:latin typeface="Arial" panose="020B0604020202020204" pitchFamily="34" charset="0"/>
              <a:cs typeface="Arial" panose="020B0604020202020204" pitchFamily="34" charset="0"/>
            </a:rPr>
            <a:t>Inmediatamente después de sospechar que algo había sucedido a su hija, solicitó ayuda de sus vecinas, le recomendaron acudir a la Unidad de Salud.</a:t>
          </a:r>
        </a:p>
      </dgm:t>
    </dgm:pt>
    <dgm:pt modelId="{2C47A9F2-FD6D-4EFC-9094-0E8D82CF8159}" type="parTrans" cxnId="{3FA82DC6-88F5-4952-B244-8074C28BA239}">
      <dgm:prSet/>
      <dgm:spPr/>
      <dgm:t>
        <a:bodyPr/>
        <a:lstStyle/>
        <a:p>
          <a:endParaRPr lang="es-ES" sz="700">
            <a:latin typeface="Arial" panose="020B0604020202020204" pitchFamily="34" charset="0"/>
            <a:cs typeface="Arial" panose="020B0604020202020204" pitchFamily="34" charset="0"/>
          </a:endParaRPr>
        </a:p>
      </dgm:t>
    </dgm:pt>
    <dgm:pt modelId="{23EBCBF7-A055-43DD-9B03-A45023888A4E}" type="sibTrans" cxnId="{3FA82DC6-88F5-4952-B244-8074C28BA239}">
      <dgm:prSet custT="1"/>
      <dgm:spPr/>
      <dgm:t>
        <a:bodyPr/>
        <a:lstStyle/>
        <a:p>
          <a:endParaRPr lang="es-ES" sz="700">
            <a:latin typeface="Arial" panose="020B0604020202020204" pitchFamily="34" charset="0"/>
            <a:cs typeface="Arial" panose="020B0604020202020204" pitchFamily="34" charset="0"/>
          </a:endParaRPr>
        </a:p>
      </dgm:t>
    </dgm:pt>
    <dgm:pt modelId="{2116B561-CB57-440F-A41A-67B2336CE54E}">
      <dgm:prSet phldrT="[Texto]" custT="1"/>
      <dgm:spPr/>
      <dgm:t>
        <a:bodyPr/>
        <a:lstStyle/>
        <a:p>
          <a:r>
            <a:rPr lang="es-ES" sz="1100" dirty="0">
              <a:latin typeface="Arial" panose="020B0604020202020204" pitchFamily="34" charset="0"/>
              <a:cs typeface="Arial" panose="020B0604020202020204" pitchFamily="34" charset="0"/>
            </a:rPr>
            <a:t>Acudió a Unidad de Salud donde le informaron que no podrían atenderla, que debía acudir a la PNC y que la niña debía ser examinada por un médico forense del </a:t>
          </a:r>
          <a:r>
            <a:rPr lang="es-ES" sz="1100" b="1" dirty="0">
              <a:solidFill>
                <a:schemeClr val="tx1"/>
              </a:solidFill>
              <a:latin typeface="Arial" panose="020B0604020202020204" pitchFamily="34" charset="0"/>
              <a:cs typeface="Arial" panose="020B0604020202020204" pitchFamily="34" charset="0"/>
            </a:rPr>
            <a:t>IML</a:t>
          </a:r>
          <a:r>
            <a:rPr lang="es-ES" sz="1100" dirty="0">
              <a:solidFill>
                <a:schemeClr val="tx1"/>
              </a:solidFill>
              <a:latin typeface="Arial" panose="020B0604020202020204" pitchFamily="34" charset="0"/>
              <a:cs typeface="Arial" panose="020B0604020202020204" pitchFamily="34" charset="0"/>
            </a:rPr>
            <a:t>.</a:t>
          </a:r>
          <a:r>
            <a:rPr lang="es-ES" sz="1100" dirty="0">
              <a:latin typeface="Arial" panose="020B0604020202020204" pitchFamily="34" charset="0"/>
              <a:cs typeface="Arial" panose="020B0604020202020204" pitchFamily="34" charset="0"/>
            </a:rPr>
            <a:t> </a:t>
          </a:r>
        </a:p>
      </dgm:t>
    </dgm:pt>
    <dgm:pt modelId="{29A1BF14-0BF7-4DF7-A76C-B406A524F0DF}" type="parTrans" cxnId="{9BA6828B-4C3C-4230-B12D-25729AA31EA8}">
      <dgm:prSet/>
      <dgm:spPr/>
      <dgm:t>
        <a:bodyPr/>
        <a:lstStyle/>
        <a:p>
          <a:endParaRPr lang="es-ES" sz="700">
            <a:latin typeface="Arial" panose="020B0604020202020204" pitchFamily="34" charset="0"/>
            <a:cs typeface="Arial" panose="020B0604020202020204" pitchFamily="34" charset="0"/>
          </a:endParaRPr>
        </a:p>
      </dgm:t>
    </dgm:pt>
    <dgm:pt modelId="{3C4BC767-004C-4D7C-8FFC-396A58E7EEE0}" type="sibTrans" cxnId="{9BA6828B-4C3C-4230-B12D-25729AA31EA8}">
      <dgm:prSet custT="1"/>
      <dgm:spPr/>
      <dgm:t>
        <a:bodyPr/>
        <a:lstStyle/>
        <a:p>
          <a:endParaRPr lang="es-ES" sz="700">
            <a:latin typeface="Arial" panose="020B0604020202020204" pitchFamily="34" charset="0"/>
            <a:cs typeface="Arial" panose="020B0604020202020204" pitchFamily="34" charset="0"/>
          </a:endParaRPr>
        </a:p>
      </dgm:t>
    </dgm:pt>
    <dgm:pt modelId="{E5548EBF-BB9A-4C2B-9087-56367171D7E1}">
      <dgm:prSet phldrT="[Texto]" custT="1"/>
      <dgm:spPr/>
      <dgm:t>
        <a:bodyPr/>
        <a:lstStyle/>
        <a:p>
          <a:r>
            <a:rPr lang="es-ES" sz="1100" dirty="0">
              <a:latin typeface="Arial" panose="020B0604020202020204" pitchFamily="34" charset="0"/>
              <a:cs typeface="Arial" panose="020B0604020202020204" pitchFamily="34" charset="0"/>
            </a:rPr>
            <a:t>Acudió a la PNC, quienes la acompañaron al IML. </a:t>
          </a:r>
        </a:p>
      </dgm:t>
    </dgm:pt>
    <dgm:pt modelId="{EA71CC44-C7C2-42B6-AA24-F4EA8B2E1C5B}" type="parTrans" cxnId="{ED05F568-F31F-46EE-83CE-63688FC27CF2}">
      <dgm:prSet/>
      <dgm:spPr/>
      <dgm:t>
        <a:bodyPr/>
        <a:lstStyle/>
        <a:p>
          <a:endParaRPr lang="es-ES" sz="700">
            <a:latin typeface="Arial" panose="020B0604020202020204" pitchFamily="34" charset="0"/>
            <a:cs typeface="Arial" panose="020B0604020202020204" pitchFamily="34" charset="0"/>
          </a:endParaRPr>
        </a:p>
      </dgm:t>
    </dgm:pt>
    <dgm:pt modelId="{1401BD0C-39C3-4FAB-9673-287F1F2FCA56}" type="sibTrans" cxnId="{ED05F568-F31F-46EE-83CE-63688FC27CF2}">
      <dgm:prSet custT="1"/>
      <dgm:spPr/>
      <dgm:t>
        <a:bodyPr/>
        <a:lstStyle/>
        <a:p>
          <a:endParaRPr lang="es-ES" sz="700">
            <a:latin typeface="Arial" panose="020B0604020202020204" pitchFamily="34" charset="0"/>
            <a:cs typeface="Arial" panose="020B0604020202020204" pitchFamily="34" charset="0"/>
          </a:endParaRPr>
        </a:p>
      </dgm:t>
    </dgm:pt>
    <dgm:pt modelId="{DDBD2589-C834-4F6A-A3A2-6D1FA7B90B47}">
      <dgm:prSet phldrT="[Texto]" custT="1"/>
      <dgm:spPr/>
      <dgm:t>
        <a:bodyPr/>
        <a:lstStyle/>
        <a:p>
          <a:r>
            <a:rPr lang="es-ES" sz="1100" dirty="0">
              <a:latin typeface="Arial" panose="020B0604020202020204" pitchFamily="34" charset="0"/>
              <a:cs typeface="Arial" panose="020B0604020202020204" pitchFamily="34" charset="0"/>
            </a:rPr>
            <a:t>Fue trasladada por la PNC al IML, donde la niña fue examinada. Tuvo que esperar.</a:t>
          </a:r>
        </a:p>
      </dgm:t>
    </dgm:pt>
    <dgm:pt modelId="{0424510D-A850-4398-8F12-89687FDD511F}" type="parTrans" cxnId="{61C002FB-91BC-4590-9F8D-EA543FF324B1}">
      <dgm:prSet/>
      <dgm:spPr/>
      <dgm:t>
        <a:bodyPr/>
        <a:lstStyle/>
        <a:p>
          <a:endParaRPr lang="es-ES" sz="700">
            <a:latin typeface="Arial" panose="020B0604020202020204" pitchFamily="34" charset="0"/>
            <a:cs typeface="Arial" panose="020B0604020202020204" pitchFamily="34" charset="0"/>
          </a:endParaRPr>
        </a:p>
      </dgm:t>
    </dgm:pt>
    <dgm:pt modelId="{05BFC4DC-8F24-4E7B-9038-60958C4F1549}" type="sibTrans" cxnId="{61C002FB-91BC-4590-9F8D-EA543FF324B1}">
      <dgm:prSet custT="1"/>
      <dgm:spPr/>
      <dgm:t>
        <a:bodyPr/>
        <a:lstStyle/>
        <a:p>
          <a:endParaRPr lang="es-ES" sz="700">
            <a:latin typeface="Arial" panose="020B0604020202020204" pitchFamily="34" charset="0"/>
            <a:cs typeface="Arial" panose="020B0604020202020204" pitchFamily="34" charset="0"/>
          </a:endParaRPr>
        </a:p>
      </dgm:t>
    </dgm:pt>
    <dgm:pt modelId="{85B5F69B-A4A4-4EC2-A3D9-ED98298E3F7A}">
      <dgm:prSet custT="1"/>
      <dgm:spPr/>
      <dgm:t>
        <a:bodyPr/>
        <a:lstStyle/>
        <a:p>
          <a:r>
            <a:rPr lang="es-SV" sz="1100" dirty="0">
              <a:latin typeface="Arial" panose="020B0604020202020204" pitchFamily="34" charset="0"/>
              <a:cs typeface="Arial" panose="020B0604020202020204" pitchFamily="34" charset="0"/>
            </a:rPr>
            <a:t> </a:t>
          </a:r>
        </a:p>
        <a:p>
          <a:r>
            <a:rPr lang="es-SV" sz="1100" dirty="0">
              <a:latin typeface="Arial" panose="020B0604020202020204" pitchFamily="34" charset="0"/>
              <a:cs typeface="Arial" panose="020B0604020202020204" pitchFamily="34" charset="0"/>
            </a:rPr>
            <a:t>El 16 de abril de 2020 acudió a FGR a rendir su declaración.</a:t>
          </a:r>
        </a:p>
      </dgm:t>
    </dgm:pt>
    <dgm:pt modelId="{27621981-CC0D-4E00-8798-350A0AD7B146}" type="parTrans" cxnId="{B1EA3E7B-D061-4A5A-BF64-A9B70CF09F21}">
      <dgm:prSet/>
      <dgm:spPr/>
      <dgm:t>
        <a:bodyPr/>
        <a:lstStyle/>
        <a:p>
          <a:endParaRPr lang="es-ES" sz="700">
            <a:latin typeface="Arial" panose="020B0604020202020204" pitchFamily="34" charset="0"/>
            <a:cs typeface="Arial" panose="020B0604020202020204" pitchFamily="34" charset="0"/>
          </a:endParaRPr>
        </a:p>
      </dgm:t>
    </dgm:pt>
    <dgm:pt modelId="{26F713B1-B93A-4C92-B082-CE5BB442E00C}" type="sibTrans" cxnId="{B1EA3E7B-D061-4A5A-BF64-A9B70CF09F21}">
      <dgm:prSet custT="1"/>
      <dgm:spPr/>
      <dgm:t>
        <a:bodyPr/>
        <a:lstStyle/>
        <a:p>
          <a:endParaRPr lang="es-ES" sz="700">
            <a:latin typeface="Arial" panose="020B0604020202020204" pitchFamily="34" charset="0"/>
            <a:cs typeface="Arial" panose="020B0604020202020204" pitchFamily="34" charset="0"/>
          </a:endParaRPr>
        </a:p>
      </dgm:t>
    </dgm:pt>
    <dgm:pt modelId="{3CF166AD-5205-4DF1-9653-0AF259D4E18F}">
      <dgm:prSet custT="1"/>
      <dgm:spPr/>
      <dgm:t>
        <a:bodyPr/>
        <a:lstStyle/>
        <a:p>
          <a:r>
            <a:rPr lang="es-SV" sz="1100" dirty="0">
              <a:latin typeface="Arial" panose="020B0604020202020204" pitchFamily="34" charset="0"/>
              <a:cs typeface="Arial" panose="020B0604020202020204" pitchFamily="34" charset="0"/>
            </a:rPr>
            <a:t>Junto con la PNC fueron a FGR, en dicha oficina no ingresaron las víctimas, solamente un policía: "estaba cayendo una gran tormenta".</a:t>
          </a:r>
        </a:p>
        <a:p>
          <a:r>
            <a:rPr lang="es-ES" sz="1100" dirty="0">
              <a:latin typeface="Arial" panose="020B0604020202020204" pitchFamily="34" charset="0"/>
              <a:cs typeface="Arial" panose="020B0604020202020204" pitchFamily="34" charset="0"/>
            </a:rPr>
            <a:t>Fue derivada al IML. </a:t>
          </a:r>
        </a:p>
      </dgm:t>
    </dgm:pt>
    <dgm:pt modelId="{818C568C-8434-4962-8874-37C1747AD551}" type="parTrans" cxnId="{74CA4B3A-A32B-48C2-8834-61BEECBD21D5}">
      <dgm:prSet/>
      <dgm:spPr/>
      <dgm:t>
        <a:bodyPr/>
        <a:lstStyle/>
        <a:p>
          <a:endParaRPr lang="es-ES" sz="700">
            <a:latin typeface="Arial" panose="020B0604020202020204" pitchFamily="34" charset="0"/>
            <a:cs typeface="Arial" panose="020B0604020202020204" pitchFamily="34" charset="0"/>
          </a:endParaRPr>
        </a:p>
      </dgm:t>
    </dgm:pt>
    <dgm:pt modelId="{86C9ADCD-ED90-42A3-97FC-59E5D7EACC1D}" type="sibTrans" cxnId="{74CA4B3A-A32B-48C2-8834-61BEECBD21D5}">
      <dgm:prSet custT="1"/>
      <dgm:spPr/>
      <dgm:t>
        <a:bodyPr/>
        <a:lstStyle/>
        <a:p>
          <a:endParaRPr lang="es-ES" sz="700">
            <a:latin typeface="Arial" panose="020B0604020202020204" pitchFamily="34" charset="0"/>
            <a:cs typeface="Arial" panose="020B0604020202020204" pitchFamily="34" charset="0"/>
          </a:endParaRPr>
        </a:p>
      </dgm:t>
    </dgm:pt>
    <dgm:pt modelId="{2732F03B-88C2-4447-A10E-89870A4B77E4}">
      <dgm:prSet custT="1"/>
      <dgm:spPr/>
      <dgm:t>
        <a:bodyPr/>
        <a:lstStyle/>
        <a:p>
          <a:r>
            <a:rPr lang="es-SV" sz="1100" dirty="0">
              <a:latin typeface="Arial" panose="020B0604020202020204" pitchFamily="34" charset="0"/>
              <a:cs typeface="Arial" panose="020B0604020202020204" pitchFamily="34" charset="0"/>
            </a:rPr>
            <a:t>El 18 de abril se celebró Audiencia Inicial en el Juzgado de Paz por el Delito de Agresión Sexual en Menor e Incapaz. </a:t>
          </a:r>
          <a:endParaRPr lang="es-ES" sz="1100" dirty="0">
            <a:latin typeface="Arial" panose="020B0604020202020204" pitchFamily="34" charset="0"/>
            <a:cs typeface="Arial" panose="020B0604020202020204" pitchFamily="34" charset="0"/>
          </a:endParaRPr>
        </a:p>
      </dgm:t>
    </dgm:pt>
    <dgm:pt modelId="{36ED4CD8-BD27-4A26-9319-699B6FCBABA5}" type="parTrans" cxnId="{E756DB39-5DC5-420F-825D-F4F3D47769BB}">
      <dgm:prSet/>
      <dgm:spPr/>
      <dgm:t>
        <a:bodyPr/>
        <a:lstStyle/>
        <a:p>
          <a:endParaRPr lang="es-ES" sz="700">
            <a:latin typeface="Arial" panose="020B0604020202020204" pitchFamily="34" charset="0"/>
            <a:cs typeface="Arial" panose="020B0604020202020204" pitchFamily="34" charset="0"/>
          </a:endParaRPr>
        </a:p>
      </dgm:t>
    </dgm:pt>
    <dgm:pt modelId="{741FA370-FBF0-4DE5-A863-1120ED8385E0}" type="sibTrans" cxnId="{E756DB39-5DC5-420F-825D-F4F3D47769BB}">
      <dgm:prSet custT="1"/>
      <dgm:spPr/>
      <dgm:t>
        <a:bodyPr/>
        <a:lstStyle/>
        <a:p>
          <a:endParaRPr lang="es-ES" sz="700">
            <a:latin typeface="Arial" panose="020B0604020202020204" pitchFamily="34" charset="0"/>
            <a:cs typeface="Arial" panose="020B0604020202020204" pitchFamily="34" charset="0"/>
          </a:endParaRPr>
        </a:p>
      </dgm:t>
    </dgm:pt>
    <dgm:pt modelId="{745E9D41-6415-4F9D-9079-E4D16C1A047A}">
      <dgm:prSet custT="1"/>
      <dgm:spPr/>
      <dgm:t>
        <a:bodyPr/>
        <a:lstStyle/>
        <a:p>
          <a:r>
            <a:rPr lang="es-ES" sz="1100" dirty="0">
              <a:latin typeface="Arial" panose="020B0604020202020204" pitchFamily="34" charset="0"/>
              <a:cs typeface="Arial" panose="020B0604020202020204" pitchFamily="34" charset="0"/>
            </a:rPr>
            <a:t>El siguiente día el agresor salió en libertad. </a:t>
          </a:r>
        </a:p>
      </dgm:t>
    </dgm:pt>
    <dgm:pt modelId="{FE3CEEC8-3AEA-4604-B44E-1BC8CD09FB9B}" type="parTrans" cxnId="{04A643FA-BAB2-443B-A354-B2570CD36C50}">
      <dgm:prSet/>
      <dgm:spPr/>
      <dgm:t>
        <a:bodyPr/>
        <a:lstStyle/>
        <a:p>
          <a:endParaRPr lang="es-ES" sz="700">
            <a:latin typeface="Arial" panose="020B0604020202020204" pitchFamily="34" charset="0"/>
            <a:cs typeface="Arial" panose="020B0604020202020204" pitchFamily="34" charset="0"/>
          </a:endParaRPr>
        </a:p>
      </dgm:t>
    </dgm:pt>
    <dgm:pt modelId="{D90B96BC-61CC-4F7D-8A50-CF4C3004D691}" type="sibTrans" cxnId="{04A643FA-BAB2-443B-A354-B2570CD36C50}">
      <dgm:prSet custT="1"/>
      <dgm:spPr/>
      <dgm:t>
        <a:bodyPr/>
        <a:lstStyle/>
        <a:p>
          <a:endParaRPr lang="es-ES" sz="700">
            <a:latin typeface="Arial" panose="020B0604020202020204" pitchFamily="34" charset="0"/>
            <a:cs typeface="Arial" panose="020B0604020202020204" pitchFamily="34" charset="0"/>
          </a:endParaRPr>
        </a:p>
      </dgm:t>
    </dgm:pt>
    <dgm:pt modelId="{C9E5A49F-9173-4CC5-BACA-8A17202D6D96}">
      <dgm:prSet custT="1"/>
      <dgm:spPr/>
      <dgm:t>
        <a:bodyPr/>
        <a:lstStyle/>
        <a:p>
          <a:r>
            <a:rPr lang="es-ES" sz="1100" dirty="0">
              <a:latin typeface="Arial" panose="020B0604020202020204" pitchFamily="34" charset="0"/>
              <a:cs typeface="Arial" panose="020B0604020202020204" pitchFamily="34" charset="0"/>
            </a:rPr>
            <a:t>Solicitó apoyo en ORMUSA. Se le asignó una psicóloga. Se han realizado gestiones para investigar las razones por las cuales el agresor está en libertad. </a:t>
          </a:r>
        </a:p>
      </dgm:t>
    </dgm:pt>
    <dgm:pt modelId="{DDC87A08-386E-4F50-8BA8-1995A4C1B9D0}" type="parTrans" cxnId="{D13DB886-1885-4EAF-AEE5-268CA4EA0418}">
      <dgm:prSet/>
      <dgm:spPr/>
      <dgm:t>
        <a:bodyPr/>
        <a:lstStyle/>
        <a:p>
          <a:endParaRPr lang="es-ES" sz="700">
            <a:latin typeface="Arial" panose="020B0604020202020204" pitchFamily="34" charset="0"/>
            <a:cs typeface="Arial" panose="020B0604020202020204" pitchFamily="34" charset="0"/>
          </a:endParaRPr>
        </a:p>
      </dgm:t>
    </dgm:pt>
    <dgm:pt modelId="{F4722AFC-10EF-45DD-BC60-02ED688AB4F6}" type="sibTrans" cxnId="{D13DB886-1885-4EAF-AEE5-268CA4EA0418}">
      <dgm:prSet/>
      <dgm:spPr/>
      <dgm:t>
        <a:bodyPr/>
        <a:lstStyle/>
        <a:p>
          <a:endParaRPr lang="es-ES" sz="700">
            <a:latin typeface="Arial" panose="020B0604020202020204" pitchFamily="34" charset="0"/>
            <a:cs typeface="Arial" panose="020B0604020202020204" pitchFamily="34" charset="0"/>
          </a:endParaRPr>
        </a:p>
      </dgm:t>
    </dgm:pt>
    <dgm:pt modelId="{3D68122B-9B58-4538-A45F-1AC146917854}" type="pres">
      <dgm:prSet presAssocID="{AECFD6A8-9217-4C2D-8731-2576D3BCD618}" presName="Name0" presStyleCnt="0">
        <dgm:presLayoutVars>
          <dgm:dir/>
          <dgm:resizeHandles val="exact"/>
        </dgm:presLayoutVars>
      </dgm:prSet>
      <dgm:spPr/>
      <dgm:t>
        <a:bodyPr/>
        <a:lstStyle/>
        <a:p>
          <a:endParaRPr lang="es-SV"/>
        </a:p>
      </dgm:t>
    </dgm:pt>
    <dgm:pt modelId="{3345786C-9209-49F6-8C94-BC67C82F97C9}" type="pres">
      <dgm:prSet presAssocID="{593B27A2-BD6E-48DC-AB61-87463581D2C1}" presName="node" presStyleLbl="node1" presStyleIdx="0" presStyleCnt="10">
        <dgm:presLayoutVars>
          <dgm:bulletEnabled val="1"/>
        </dgm:presLayoutVars>
      </dgm:prSet>
      <dgm:spPr/>
      <dgm:t>
        <a:bodyPr/>
        <a:lstStyle/>
        <a:p>
          <a:endParaRPr lang="es-SV"/>
        </a:p>
      </dgm:t>
    </dgm:pt>
    <dgm:pt modelId="{494521C3-5853-4175-90FD-3889E5A75F20}" type="pres">
      <dgm:prSet presAssocID="{D236E992-EF67-46AD-89C7-F3FFEC79567A}" presName="sibTrans" presStyleLbl="sibTrans1D1" presStyleIdx="0" presStyleCnt="9"/>
      <dgm:spPr/>
      <dgm:t>
        <a:bodyPr/>
        <a:lstStyle/>
        <a:p>
          <a:endParaRPr lang="es-SV"/>
        </a:p>
      </dgm:t>
    </dgm:pt>
    <dgm:pt modelId="{2C3406CF-C65B-41EB-BE28-C0B3EFF0CC0D}" type="pres">
      <dgm:prSet presAssocID="{D236E992-EF67-46AD-89C7-F3FFEC79567A}" presName="connectorText" presStyleLbl="sibTrans1D1" presStyleIdx="0" presStyleCnt="9"/>
      <dgm:spPr/>
      <dgm:t>
        <a:bodyPr/>
        <a:lstStyle/>
        <a:p>
          <a:endParaRPr lang="es-SV"/>
        </a:p>
      </dgm:t>
    </dgm:pt>
    <dgm:pt modelId="{35259543-1134-475A-BADC-2669489C305A}" type="pres">
      <dgm:prSet presAssocID="{67A80FA6-5DA3-4B53-ACD9-803A4CD45207}" presName="node" presStyleLbl="node1" presStyleIdx="1" presStyleCnt="10">
        <dgm:presLayoutVars>
          <dgm:bulletEnabled val="1"/>
        </dgm:presLayoutVars>
      </dgm:prSet>
      <dgm:spPr/>
      <dgm:t>
        <a:bodyPr/>
        <a:lstStyle/>
        <a:p>
          <a:endParaRPr lang="es-SV"/>
        </a:p>
      </dgm:t>
    </dgm:pt>
    <dgm:pt modelId="{8502E8B5-1AD7-494C-BF7D-19362D7EF2C3}" type="pres">
      <dgm:prSet presAssocID="{23EBCBF7-A055-43DD-9B03-A45023888A4E}" presName="sibTrans" presStyleLbl="sibTrans1D1" presStyleIdx="1" presStyleCnt="9"/>
      <dgm:spPr/>
      <dgm:t>
        <a:bodyPr/>
        <a:lstStyle/>
        <a:p>
          <a:endParaRPr lang="es-SV"/>
        </a:p>
      </dgm:t>
    </dgm:pt>
    <dgm:pt modelId="{3044DDD9-5B25-4E1D-9746-36873BDC21F9}" type="pres">
      <dgm:prSet presAssocID="{23EBCBF7-A055-43DD-9B03-A45023888A4E}" presName="connectorText" presStyleLbl="sibTrans1D1" presStyleIdx="1" presStyleCnt="9"/>
      <dgm:spPr/>
      <dgm:t>
        <a:bodyPr/>
        <a:lstStyle/>
        <a:p>
          <a:endParaRPr lang="es-SV"/>
        </a:p>
      </dgm:t>
    </dgm:pt>
    <dgm:pt modelId="{4EDC488D-FF82-4E87-AFC0-2AEC0642FC48}" type="pres">
      <dgm:prSet presAssocID="{2116B561-CB57-440F-A41A-67B2336CE54E}" presName="node" presStyleLbl="node1" presStyleIdx="2" presStyleCnt="10">
        <dgm:presLayoutVars>
          <dgm:bulletEnabled val="1"/>
        </dgm:presLayoutVars>
      </dgm:prSet>
      <dgm:spPr/>
      <dgm:t>
        <a:bodyPr/>
        <a:lstStyle/>
        <a:p>
          <a:endParaRPr lang="es-SV"/>
        </a:p>
      </dgm:t>
    </dgm:pt>
    <dgm:pt modelId="{7DA2DDBC-29BC-45F2-92CF-E71A3B0CBE5D}" type="pres">
      <dgm:prSet presAssocID="{3C4BC767-004C-4D7C-8FFC-396A58E7EEE0}" presName="sibTrans" presStyleLbl="sibTrans1D1" presStyleIdx="2" presStyleCnt="9"/>
      <dgm:spPr/>
      <dgm:t>
        <a:bodyPr/>
        <a:lstStyle/>
        <a:p>
          <a:endParaRPr lang="es-SV"/>
        </a:p>
      </dgm:t>
    </dgm:pt>
    <dgm:pt modelId="{42E1FC31-86C8-464C-9533-C4F05372898C}" type="pres">
      <dgm:prSet presAssocID="{3C4BC767-004C-4D7C-8FFC-396A58E7EEE0}" presName="connectorText" presStyleLbl="sibTrans1D1" presStyleIdx="2" presStyleCnt="9"/>
      <dgm:spPr/>
      <dgm:t>
        <a:bodyPr/>
        <a:lstStyle/>
        <a:p>
          <a:endParaRPr lang="es-SV"/>
        </a:p>
      </dgm:t>
    </dgm:pt>
    <dgm:pt modelId="{DFB14F9E-DAFD-41C5-A2C7-99A1F226F68C}" type="pres">
      <dgm:prSet presAssocID="{E5548EBF-BB9A-4C2B-9087-56367171D7E1}" presName="node" presStyleLbl="node1" presStyleIdx="3" presStyleCnt="10">
        <dgm:presLayoutVars>
          <dgm:bulletEnabled val="1"/>
        </dgm:presLayoutVars>
      </dgm:prSet>
      <dgm:spPr/>
      <dgm:t>
        <a:bodyPr/>
        <a:lstStyle/>
        <a:p>
          <a:endParaRPr lang="es-SV"/>
        </a:p>
      </dgm:t>
    </dgm:pt>
    <dgm:pt modelId="{DDB54F46-A258-485F-97FB-8048A0EE29FB}" type="pres">
      <dgm:prSet presAssocID="{1401BD0C-39C3-4FAB-9673-287F1F2FCA56}" presName="sibTrans" presStyleLbl="sibTrans1D1" presStyleIdx="3" presStyleCnt="9"/>
      <dgm:spPr/>
      <dgm:t>
        <a:bodyPr/>
        <a:lstStyle/>
        <a:p>
          <a:endParaRPr lang="es-SV"/>
        </a:p>
      </dgm:t>
    </dgm:pt>
    <dgm:pt modelId="{F6882105-F85C-49C3-9CDB-43995CF9D812}" type="pres">
      <dgm:prSet presAssocID="{1401BD0C-39C3-4FAB-9673-287F1F2FCA56}" presName="connectorText" presStyleLbl="sibTrans1D1" presStyleIdx="3" presStyleCnt="9"/>
      <dgm:spPr/>
      <dgm:t>
        <a:bodyPr/>
        <a:lstStyle/>
        <a:p>
          <a:endParaRPr lang="es-SV"/>
        </a:p>
      </dgm:t>
    </dgm:pt>
    <dgm:pt modelId="{C0547794-98AC-4B5F-9683-46654B347315}" type="pres">
      <dgm:prSet presAssocID="{3CF166AD-5205-4DF1-9653-0AF259D4E18F}" presName="node" presStyleLbl="node1" presStyleIdx="4" presStyleCnt="10">
        <dgm:presLayoutVars>
          <dgm:bulletEnabled val="1"/>
        </dgm:presLayoutVars>
      </dgm:prSet>
      <dgm:spPr/>
      <dgm:t>
        <a:bodyPr/>
        <a:lstStyle/>
        <a:p>
          <a:endParaRPr lang="es-SV"/>
        </a:p>
      </dgm:t>
    </dgm:pt>
    <dgm:pt modelId="{03C06516-9D7D-499F-9D72-F71B69B02801}" type="pres">
      <dgm:prSet presAssocID="{86C9ADCD-ED90-42A3-97FC-59E5D7EACC1D}" presName="sibTrans" presStyleLbl="sibTrans1D1" presStyleIdx="4" presStyleCnt="9"/>
      <dgm:spPr/>
      <dgm:t>
        <a:bodyPr/>
        <a:lstStyle/>
        <a:p>
          <a:endParaRPr lang="es-SV"/>
        </a:p>
      </dgm:t>
    </dgm:pt>
    <dgm:pt modelId="{9026ADC1-2225-4A64-A98E-43FFDF555B42}" type="pres">
      <dgm:prSet presAssocID="{86C9ADCD-ED90-42A3-97FC-59E5D7EACC1D}" presName="connectorText" presStyleLbl="sibTrans1D1" presStyleIdx="4" presStyleCnt="9"/>
      <dgm:spPr/>
      <dgm:t>
        <a:bodyPr/>
        <a:lstStyle/>
        <a:p>
          <a:endParaRPr lang="es-SV"/>
        </a:p>
      </dgm:t>
    </dgm:pt>
    <dgm:pt modelId="{7C4A8A01-43A5-42BD-8189-CEF9D3A583F5}" type="pres">
      <dgm:prSet presAssocID="{DDBD2589-C834-4F6A-A3A2-6D1FA7B90B47}" presName="node" presStyleLbl="node1" presStyleIdx="5" presStyleCnt="10">
        <dgm:presLayoutVars>
          <dgm:bulletEnabled val="1"/>
        </dgm:presLayoutVars>
      </dgm:prSet>
      <dgm:spPr/>
      <dgm:t>
        <a:bodyPr/>
        <a:lstStyle/>
        <a:p>
          <a:endParaRPr lang="es-SV"/>
        </a:p>
      </dgm:t>
    </dgm:pt>
    <dgm:pt modelId="{EA3E8D3B-A46A-4559-BFF1-0B1ADB2C3AEB}" type="pres">
      <dgm:prSet presAssocID="{05BFC4DC-8F24-4E7B-9038-60958C4F1549}" presName="sibTrans" presStyleLbl="sibTrans1D1" presStyleIdx="5" presStyleCnt="9"/>
      <dgm:spPr/>
      <dgm:t>
        <a:bodyPr/>
        <a:lstStyle/>
        <a:p>
          <a:endParaRPr lang="es-SV"/>
        </a:p>
      </dgm:t>
    </dgm:pt>
    <dgm:pt modelId="{2F876BEF-535E-4A91-8223-4BA3E48F3574}" type="pres">
      <dgm:prSet presAssocID="{05BFC4DC-8F24-4E7B-9038-60958C4F1549}" presName="connectorText" presStyleLbl="sibTrans1D1" presStyleIdx="5" presStyleCnt="9"/>
      <dgm:spPr/>
      <dgm:t>
        <a:bodyPr/>
        <a:lstStyle/>
        <a:p>
          <a:endParaRPr lang="es-SV"/>
        </a:p>
      </dgm:t>
    </dgm:pt>
    <dgm:pt modelId="{375F9243-50EE-4F25-9FCD-22C94AE061B7}" type="pres">
      <dgm:prSet presAssocID="{85B5F69B-A4A4-4EC2-A3D9-ED98298E3F7A}" presName="node" presStyleLbl="node1" presStyleIdx="6" presStyleCnt="10">
        <dgm:presLayoutVars>
          <dgm:bulletEnabled val="1"/>
        </dgm:presLayoutVars>
      </dgm:prSet>
      <dgm:spPr/>
      <dgm:t>
        <a:bodyPr/>
        <a:lstStyle/>
        <a:p>
          <a:endParaRPr lang="es-SV"/>
        </a:p>
      </dgm:t>
    </dgm:pt>
    <dgm:pt modelId="{9A7D7F7E-C8EF-4CD9-8627-3FD7F1AC9794}" type="pres">
      <dgm:prSet presAssocID="{26F713B1-B93A-4C92-B082-CE5BB442E00C}" presName="sibTrans" presStyleLbl="sibTrans1D1" presStyleIdx="6" presStyleCnt="9"/>
      <dgm:spPr/>
      <dgm:t>
        <a:bodyPr/>
        <a:lstStyle/>
        <a:p>
          <a:endParaRPr lang="es-SV"/>
        </a:p>
      </dgm:t>
    </dgm:pt>
    <dgm:pt modelId="{F7592FFB-2A87-4566-A90B-24F427B5DB09}" type="pres">
      <dgm:prSet presAssocID="{26F713B1-B93A-4C92-B082-CE5BB442E00C}" presName="connectorText" presStyleLbl="sibTrans1D1" presStyleIdx="6" presStyleCnt="9"/>
      <dgm:spPr/>
      <dgm:t>
        <a:bodyPr/>
        <a:lstStyle/>
        <a:p>
          <a:endParaRPr lang="es-SV"/>
        </a:p>
      </dgm:t>
    </dgm:pt>
    <dgm:pt modelId="{BB31AA07-F22B-4CE3-8770-9FD8118B9799}" type="pres">
      <dgm:prSet presAssocID="{2732F03B-88C2-4447-A10E-89870A4B77E4}" presName="node" presStyleLbl="node1" presStyleIdx="7" presStyleCnt="10">
        <dgm:presLayoutVars>
          <dgm:bulletEnabled val="1"/>
        </dgm:presLayoutVars>
      </dgm:prSet>
      <dgm:spPr/>
      <dgm:t>
        <a:bodyPr/>
        <a:lstStyle/>
        <a:p>
          <a:endParaRPr lang="es-SV"/>
        </a:p>
      </dgm:t>
    </dgm:pt>
    <dgm:pt modelId="{9D1A061F-0E66-4972-94C4-2CA9BBD86391}" type="pres">
      <dgm:prSet presAssocID="{741FA370-FBF0-4DE5-A863-1120ED8385E0}" presName="sibTrans" presStyleLbl="sibTrans1D1" presStyleIdx="7" presStyleCnt="9"/>
      <dgm:spPr/>
      <dgm:t>
        <a:bodyPr/>
        <a:lstStyle/>
        <a:p>
          <a:endParaRPr lang="es-SV"/>
        </a:p>
      </dgm:t>
    </dgm:pt>
    <dgm:pt modelId="{83B5C9B1-342D-48C4-A91B-05AF755105BF}" type="pres">
      <dgm:prSet presAssocID="{741FA370-FBF0-4DE5-A863-1120ED8385E0}" presName="connectorText" presStyleLbl="sibTrans1D1" presStyleIdx="7" presStyleCnt="9"/>
      <dgm:spPr/>
      <dgm:t>
        <a:bodyPr/>
        <a:lstStyle/>
        <a:p>
          <a:endParaRPr lang="es-SV"/>
        </a:p>
      </dgm:t>
    </dgm:pt>
    <dgm:pt modelId="{A42705BA-B0D7-43C0-AFFA-C4022D735586}" type="pres">
      <dgm:prSet presAssocID="{745E9D41-6415-4F9D-9079-E4D16C1A047A}" presName="node" presStyleLbl="node1" presStyleIdx="8" presStyleCnt="10">
        <dgm:presLayoutVars>
          <dgm:bulletEnabled val="1"/>
        </dgm:presLayoutVars>
      </dgm:prSet>
      <dgm:spPr/>
      <dgm:t>
        <a:bodyPr/>
        <a:lstStyle/>
        <a:p>
          <a:endParaRPr lang="es-SV"/>
        </a:p>
      </dgm:t>
    </dgm:pt>
    <dgm:pt modelId="{F85E067E-DF76-4D63-8433-7C127A13ED03}" type="pres">
      <dgm:prSet presAssocID="{D90B96BC-61CC-4F7D-8A50-CF4C3004D691}" presName="sibTrans" presStyleLbl="sibTrans1D1" presStyleIdx="8" presStyleCnt="9"/>
      <dgm:spPr/>
      <dgm:t>
        <a:bodyPr/>
        <a:lstStyle/>
        <a:p>
          <a:endParaRPr lang="es-SV"/>
        </a:p>
      </dgm:t>
    </dgm:pt>
    <dgm:pt modelId="{FE2515A2-C653-4EE5-9A74-654203CAFEF9}" type="pres">
      <dgm:prSet presAssocID="{D90B96BC-61CC-4F7D-8A50-CF4C3004D691}" presName="connectorText" presStyleLbl="sibTrans1D1" presStyleIdx="8" presStyleCnt="9"/>
      <dgm:spPr/>
      <dgm:t>
        <a:bodyPr/>
        <a:lstStyle/>
        <a:p>
          <a:endParaRPr lang="es-SV"/>
        </a:p>
      </dgm:t>
    </dgm:pt>
    <dgm:pt modelId="{10452361-FC15-49D0-A3BF-1F7D2BCE35AD}" type="pres">
      <dgm:prSet presAssocID="{C9E5A49F-9173-4CC5-BACA-8A17202D6D96}" presName="node" presStyleLbl="node1" presStyleIdx="9" presStyleCnt="10">
        <dgm:presLayoutVars>
          <dgm:bulletEnabled val="1"/>
        </dgm:presLayoutVars>
      </dgm:prSet>
      <dgm:spPr/>
      <dgm:t>
        <a:bodyPr/>
        <a:lstStyle/>
        <a:p>
          <a:endParaRPr lang="es-SV"/>
        </a:p>
      </dgm:t>
    </dgm:pt>
  </dgm:ptLst>
  <dgm:cxnLst>
    <dgm:cxn modelId="{F3A5D073-9DE5-4D7C-8193-374685A045BD}" type="presOf" srcId="{2732F03B-88C2-4447-A10E-89870A4B77E4}" destId="{BB31AA07-F22B-4CE3-8770-9FD8118B9799}" srcOrd="0" destOrd="0" presId="urn:microsoft.com/office/officeart/2005/8/layout/bProcess3"/>
    <dgm:cxn modelId="{51DBE4FD-0A63-4B02-A841-10A2B3AD484D}" type="presOf" srcId="{26F713B1-B93A-4C92-B082-CE5BB442E00C}" destId="{F7592FFB-2A87-4566-A90B-24F427B5DB09}" srcOrd="1" destOrd="0" presId="urn:microsoft.com/office/officeart/2005/8/layout/bProcess3"/>
    <dgm:cxn modelId="{61C002FB-91BC-4590-9F8D-EA543FF324B1}" srcId="{AECFD6A8-9217-4C2D-8731-2576D3BCD618}" destId="{DDBD2589-C834-4F6A-A3A2-6D1FA7B90B47}" srcOrd="5" destOrd="0" parTransId="{0424510D-A850-4398-8F12-89687FDD511F}" sibTransId="{05BFC4DC-8F24-4E7B-9038-60958C4F1549}"/>
    <dgm:cxn modelId="{B1DEEAAD-0C6C-4A74-BC3D-065707C17759}" type="presOf" srcId="{3C4BC767-004C-4D7C-8FFC-396A58E7EEE0}" destId="{42E1FC31-86C8-464C-9533-C4F05372898C}" srcOrd="1" destOrd="0" presId="urn:microsoft.com/office/officeart/2005/8/layout/bProcess3"/>
    <dgm:cxn modelId="{56F6B5D4-4234-4AA1-B09C-73B29D8D20A0}" type="presOf" srcId="{86C9ADCD-ED90-42A3-97FC-59E5D7EACC1D}" destId="{03C06516-9D7D-499F-9D72-F71B69B02801}" srcOrd="0" destOrd="0" presId="urn:microsoft.com/office/officeart/2005/8/layout/bProcess3"/>
    <dgm:cxn modelId="{90BE9FEA-7614-41EA-8C7D-7DF810CFF689}" type="presOf" srcId="{23EBCBF7-A055-43DD-9B03-A45023888A4E}" destId="{8502E8B5-1AD7-494C-BF7D-19362D7EF2C3}" srcOrd="0" destOrd="0" presId="urn:microsoft.com/office/officeart/2005/8/layout/bProcess3"/>
    <dgm:cxn modelId="{B271F4EC-1B56-4572-9D7B-57DBD50EC6DA}" type="presOf" srcId="{AECFD6A8-9217-4C2D-8731-2576D3BCD618}" destId="{3D68122B-9B58-4538-A45F-1AC146917854}" srcOrd="0" destOrd="0" presId="urn:microsoft.com/office/officeart/2005/8/layout/bProcess3"/>
    <dgm:cxn modelId="{9BA6828B-4C3C-4230-B12D-25729AA31EA8}" srcId="{AECFD6A8-9217-4C2D-8731-2576D3BCD618}" destId="{2116B561-CB57-440F-A41A-67B2336CE54E}" srcOrd="2" destOrd="0" parTransId="{29A1BF14-0BF7-4DF7-A76C-B406A524F0DF}" sibTransId="{3C4BC767-004C-4D7C-8FFC-396A58E7EEE0}"/>
    <dgm:cxn modelId="{9631D07D-F3FE-4C17-9027-B3F6D562B505}" type="presOf" srcId="{D90B96BC-61CC-4F7D-8A50-CF4C3004D691}" destId="{FE2515A2-C653-4EE5-9A74-654203CAFEF9}" srcOrd="1" destOrd="0" presId="urn:microsoft.com/office/officeart/2005/8/layout/bProcess3"/>
    <dgm:cxn modelId="{04A643FA-BAB2-443B-A354-B2570CD36C50}" srcId="{AECFD6A8-9217-4C2D-8731-2576D3BCD618}" destId="{745E9D41-6415-4F9D-9079-E4D16C1A047A}" srcOrd="8" destOrd="0" parTransId="{FE3CEEC8-3AEA-4604-B44E-1BC8CD09FB9B}" sibTransId="{D90B96BC-61CC-4F7D-8A50-CF4C3004D691}"/>
    <dgm:cxn modelId="{9332F34E-C8E4-446D-9465-237A0935CFB6}" type="presOf" srcId="{3CF166AD-5205-4DF1-9653-0AF259D4E18F}" destId="{C0547794-98AC-4B5F-9683-46654B347315}" srcOrd="0" destOrd="0" presId="urn:microsoft.com/office/officeart/2005/8/layout/bProcess3"/>
    <dgm:cxn modelId="{14F10399-A867-40EA-8ED1-344231B8ACBD}" type="presOf" srcId="{3C4BC767-004C-4D7C-8FFC-396A58E7EEE0}" destId="{7DA2DDBC-29BC-45F2-92CF-E71A3B0CBE5D}" srcOrd="0" destOrd="0" presId="urn:microsoft.com/office/officeart/2005/8/layout/bProcess3"/>
    <dgm:cxn modelId="{74CA4B3A-A32B-48C2-8834-61BEECBD21D5}" srcId="{AECFD6A8-9217-4C2D-8731-2576D3BCD618}" destId="{3CF166AD-5205-4DF1-9653-0AF259D4E18F}" srcOrd="4" destOrd="0" parTransId="{818C568C-8434-4962-8874-37C1747AD551}" sibTransId="{86C9ADCD-ED90-42A3-97FC-59E5D7EACC1D}"/>
    <dgm:cxn modelId="{4892CF0D-88CC-4BBA-BB7D-3AFB42106444}" type="presOf" srcId="{26F713B1-B93A-4C92-B082-CE5BB442E00C}" destId="{9A7D7F7E-C8EF-4CD9-8627-3FD7F1AC9794}" srcOrd="0" destOrd="0" presId="urn:microsoft.com/office/officeart/2005/8/layout/bProcess3"/>
    <dgm:cxn modelId="{0E68F48B-8413-4174-87CE-8CA9D3A36EB0}" type="presOf" srcId="{85B5F69B-A4A4-4EC2-A3D9-ED98298E3F7A}" destId="{375F9243-50EE-4F25-9FCD-22C94AE061B7}" srcOrd="0" destOrd="0" presId="urn:microsoft.com/office/officeart/2005/8/layout/bProcess3"/>
    <dgm:cxn modelId="{9C4EEE7A-67F9-4E6D-99CF-26386314CA33}" srcId="{AECFD6A8-9217-4C2D-8731-2576D3BCD618}" destId="{593B27A2-BD6E-48DC-AB61-87463581D2C1}" srcOrd="0" destOrd="0" parTransId="{389FD671-D11D-4686-9A1E-612719F87560}" sibTransId="{D236E992-EF67-46AD-89C7-F3FFEC79567A}"/>
    <dgm:cxn modelId="{AFCF0040-87C8-40F5-8B5F-3FA3EAC227DE}" type="presOf" srcId="{D236E992-EF67-46AD-89C7-F3FFEC79567A}" destId="{2C3406CF-C65B-41EB-BE28-C0B3EFF0CC0D}" srcOrd="1" destOrd="0" presId="urn:microsoft.com/office/officeart/2005/8/layout/bProcess3"/>
    <dgm:cxn modelId="{36A66AE9-A4E9-4734-8B2D-CAF45D7BEEC3}" type="presOf" srcId="{D90B96BC-61CC-4F7D-8A50-CF4C3004D691}" destId="{F85E067E-DF76-4D63-8433-7C127A13ED03}" srcOrd="0" destOrd="0" presId="urn:microsoft.com/office/officeart/2005/8/layout/bProcess3"/>
    <dgm:cxn modelId="{3FA82DC6-88F5-4952-B244-8074C28BA239}" srcId="{AECFD6A8-9217-4C2D-8731-2576D3BCD618}" destId="{67A80FA6-5DA3-4B53-ACD9-803A4CD45207}" srcOrd="1" destOrd="0" parTransId="{2C47A9F2-FD6D-4EFC-9094-0E8D82CF8159}" sibTransId="{23EBCBF7-A055-43DD-9B03-A45023888A4E}"/>
    <dgm:cxn modelId="{FCBC4A47-4DBD-45A0-B0E4-C1C2F9E46230}" type="presOf" srcId="{05BFC4DC-8F24-4E7B-9038-60958C4F1549}" destId="{2F876BEF-535E-4A91-8223-4BA3E48F3574}" srcOrd="1" destOrd="0" presId="urn:microsoft.com/office/officeart/2005/8/layout/bProcess3"/>
    <dgm:cxn modelId="{D13DB886-1885-4EAF-AEE5-268CA4EA0418}" srcId="{AECFD6A8-9217-4C2D-8731-2576D3BCD618}" destId="{C9E5A49F-9173-4CC5-BACA-8A17202D6D96}" srcOrd="9" destOrd="0" parTransId="{DDC87A08-386E-4F50-8BA8-1995A4C1B9D0}" sibTransId="{F4722AFC-10EF-45DD-BC60-02ED688AB4F6}"/>
    <dgm:cxn modelId="{ED05F568-F31F-46EE-83CE-63688FC27CF2}" srcId="{AECFD6A8-9217-4C2D-8731-2576D3BCD618}" destId="{E5548EBF-BB9A-4C2B-9087-56367171D7E1}" srcOrd="3" destOrd="0" parTransId="{EA71CC44-C7C2-42B6-AA24-F4EA8B2E1C5B}" sibTransId="{1401BD0C-39C3-4FAB-9673-287F1F2FCA56}"/>
    <dgm:cxn modelId="{4CF5923A-2618-4F7B-9F9A-7AB9BE1A27D4}" type="presOf" srcId="{2116B561-CB57-440F-A41A-67B2336CE54E}" destId="{4EDC488D-FF82-4E87-AFC0-2AEC0642FC48}" srcOrd="0" destOrd="0" presId="urn:microsoft.com/office/officeart/2005/8/layout/bProcess3"/>
    <dgm:cxn modelId="{01A392B5-C10C-4D70-ADF6-0F294834138F}" type="presOf" srcId="{1401BD0C-39C3-4FAB-9673-287F1F2FCA56}" destId="{DDB54F46-A258-485F-97FB-8048A0EE29FB}" srcOrd="0" destOrd="0" presId="urn:microsoft.com/office/officeart/2005/8/layout/bProcess3"/>
    <dgm:cxn modelId="{09F62143-66AF-4B62-85C7-D4E8A206A5E4}" type="presOf" srcId="{05BFC4DC-8F24-4E7B-9038-60958C4F1549}" destId="{EA3E8D3B-A46A-4559-BFF1-0B1ADB2C3AEB}" srcOrd="0" destOrd="0" presId="urn:microsoft.com/office/officeart/2005/8/layout/bProcess3"/>
    <dgm:cxn modelId="{77FE90B5-AEA5-42E9-AE6F-510A9260D24D}" type="presOf" srcId="{1401BD0C-39C3-4FAB-9673-287F1F2FCA56}" destId="{F6882105-F85C-49C3-9CDB-43995CF9D812}" srcOrd="1" destOrd="0" presId="urn:microsoft.com/office/officeart/2005/8/layout/bProcess3"/>
    <dgm:cxn modelId="{21388EA9-5F73-4FD6-8548-E92C4B3F952C}" type="presOf" srcId="{C9E5A49F-9173-4CC5-BACA-8A17202D6D96}" destId="{10452361-FC15-49D0-A3BF-1F7D2BCE35AD}" srcOrd="0" destOrd="0" presId="urn:microsoft.com/office/officeart/2005/8/layout/bProcess3"/>
    <dgm:cxn modelId="{C24ECA73-425E-4E5E-A215-6FDAC9EB786E}" type="presOf" srcId="{745E9D41-6415-4F9D-9079-E4D16C1A047A}" destId="{A42705BA-B0D7-43C0-AFFA-C4022D735586}" srcOrd="0" destOrd="0" presId="urn:microsoft.com/office/officeart/2005/8/layout/bProcess3"/>
    <dgm:cxn modelId="{EDF7F5ED-37F9-4E2B-80CE-F05892EAEE59}" type="presOf" srcId="{67A80FA6-5DA3-4B53-ACD9-803A4CD45207}" destId="{35259543-1134-475A-BADC-2669489C305A}" srcOrd="0" destOrd="0" presId="urn:microsoft.com/office/officeart/2005/8/layout/bProcess3"/>
    <dgm:cxn modelId="{B1EA3E7B-D061-4A5A-BF64-A9B70CF09F21}" srcId="{AECFD6A8-9217-4C2D-8731-2576D3BCD618}" destId="{85B5F69B-A4A4-4EC2-A3D9-ED98298E3F7A}" srcOrd="6" destOrd="0" parTransId="{27621981-CC0D-4E00-8798-350A0AD7B146}" sibTransId="{26F713B1-B93A-4C92-B082-CE5BB442E00C}"/>
    <dgm:cxn modelId="{E756DB39-5DC5-420F-825D-F4F3D47769BB}" srcId="{AECFD6A8-9217-4C2D-8731-2576D3BCD618}" destId="{2732F03B-88C2-4447-A10E-89870A4B77E4}" srcOrd="7" destOrd="0" parTransId="{36ED4CD8-BD27-4A26-9319-699B6FCBABA5}" sibTransId="{741FA370-FBF0-4DE5-A863-1120ED8385E0}"/>
    <dgm:cxn modelId="{57238107-A583-42B3-972D-68A3FC93CAB3}" type="presOf" srcId="{86C9ADCD-ED90-42A3-97FC-59E5D7EACC1D}" destId="{9026ADC1-2225-4A64-A98E-43FFDF555B42}" srcOrd="1" destOrd="0" presId="urn:microsoft.com/office/officeart/2005/8/layout/bProcess3"/>
    <dgm:cxn modelId="{23F2384F-8141-4A01-AA48-49FCB6CEAFA4}" type="presOf" srcId="{DDBD2589-C834-4F6A-A3A2-6D1FA7B90B47}" destId="{7C4A8A01-43A5-42BD-8189-CEF9D3A583F5}" srcOrd="0" destOrd="0" presId="urn:microsoft.com/office/officeart/2005/8/layout/bProcess3"/>
    <dgm:cxn modelId="{A7E6DE12-0983-4157-BA08-9DFC3D9F9DF0}" type="presOf" srcId="{593B27A2-BD6E-48DC-AB61-87463581D2C1}" destId="{3345786C-9209-49F6-8C94-BC67C82F97C9}" srcOrd="0" destOrd="0" presId="urn:microsoft.com/office/officeart/2005/8/layout/bProcess3"/>
    <dgm:cxn modelId="{891C55A2-8A2E-4711-8056-1930AA1AD670}" type="presOf" srcId="{741FA370-FBF0-4DE5-A863-1120ED8385E0}" destId="{9D1A061F-0E66-4972-94C4-2CA9BBD86391}" srcOrd="0" destOrd="0" presId="urn:microsoft.com/office/officeart/2005/8/layout/bProcess3"/>
    <dgm:cxn modelId="{6775BA98-F056-481B-8BCE-FD09BB573B24}" type="presOf" srcId="{741FA370-FBF0-4DE5-A863-1120ED8385E0}" destId="{83B5C9B1-342D-48C4-A91B-05AF755105BF}" srcOrd="1" destOrd="0" presId="urn:microsoft.com/office/officeart/2005/8/layout/bProcess3"/>
    <dgm:cxn modelId="{23458422-4BD6-4D2B-83ED-906056EA9095}" type="presOf" srcId="{E5548EBF-BB9A-4C2B-9087-56367171D7E1}" destId="{DFB14F9E-DAFD-41C5-A2C7-99A1F226F68C}" srcOrd="0" destOrd="0" presId="urn:microsoft.com/office/officeart/2005/8/layout/bProcess3"/>
    <dgm:cxn modelId="{82746694-E4D5-4553-8CF7-E9C01A60E6EB}" type="presOf" srcId="{D236E992-EF67-46AD-89C7-F3FFEC79567A}" destId="{494521C3-5853-4175-90FD-3889E5A75F20}" srcOrd="0" destOrd="0" presId="urn:microsoft.com/office/officeart/2005/8/layout/bProcess3"/>
    <dgm:cxn modelId="{08BF17AD-48C4-4A5F-AB0D-6E608AC36B29}" type="presOf" srcId="{23EBCBF7-A055-43DD-9B03-A45023888A4E}" destId="{3044DDD9-5B25-4E1D-9746-36873BDC21F9}" srcOrd="1" destOrd="0" presId="urn:microsoft.com/office/officeart/2005/8/layout/bProcess3"/>
    <dgm:cxn modelId="{0141D213-2DA2-4BA7-91D9-4E940E22352E}" type="presParOf" srcId="{3D68122B-9B58-4538-A45F-1AC146917854}" destId="{3345786C-9209-49F6-8C94-BC67C82F97C9}" srcOrd="0" destOrd="0" presId="urn:microsoft.com/office/officeart/2005/8/layout/bProcess3"/>
    <dgm:cxn modelId="{EB9BE488-3AB1-4866-B7AF-0CF82B536D9B}" type="presParOf" srcId="{3D68122B-9B58-4538-A45F-1AC146917854}" destId="{494521C3-5853-4175-90FD-3889E5A75F20}" srcOrd="1" destOrd="0" presId="urn:microsoft.com/office/officeart/2005/8/layout/bProcess3"/>
    <dgm:cxn modelId="{CEBA2668-EB27-402B-BB93-47498856DADD}" type="presParOf" srcId="{494521C3-5853-4175-90FD-3889E5A75F20}" destId="{2C3406CF-C65B-41EB-BE28-C0B3EFF0CC0D}" srcOrd="0" destOrd="0" presId="urn:microsoft.com/office/officeart/2005/8/layout/bProcess3"/>
    <dgm:cxn modelId="{4B8CF7B0-8C9E-4012-AB80-42339F272762}" type="presParOf" srcId="{3D68122B-9B58-4538-A45F-1AC146917854}" destId="{35259543-1134-475A-BADC-2669489C305A}" srcOrd="2" destOrd="0" presId="urn:microsoft.com/office/officeart/2005/8/layout/bProcess3"/>
    <dgm:cxn modelId="{A7F49137-63CB-4920-A5C5-97C0E68A02E5}" type="presParOf" srcId="{3D68122B-9B58-4538-A45F-1AC146917854}" destId="{8502E8B5-1AD7-494C-BF7D-19362D7EF2C3}" srcOrd="3" destOrd="0" presId="urn:microsoft.com/office/officeart/2005/8/layout/bProcess3"/>
    <dgm:cxn modelId="{F5113C8C-0E06-4EDD-9F1B-7084E9F4C8A3}" type="presParOf" srcId="{8502E8B5-1AD7-494C-BF7D-19362D7EF2C3}" destId="{3044DDD9-5B25-4E1D-9746-36873BDC21F9}" srcOrd="0" destOrd="0" presId="urn:microsoft.com/office/officeart/2005/8/layout/bProcess3"/>
    <dgm:cxn modelId="{BFB2FB1F-0B7F-4DD6-9C0F-7EE3BCC9B4CE}" type="presParOf" srcId="{3D68122B-9B58-4538-A45F-1AC146917854}" destId="{4EDC488D-FF82-4E87-AFC0-2AEC0642FC48}" srcOrd="4" destOrd="0" presId="urn:microsoft.com/office/officeart/2005/8/layout/bProcess3"/>
    <dgm:cxn modelId="{7ECE4A36-3AF0-4A4E-98FD-63CF16EB0E0D}" type="presParOf" srcId="{3D68122B-9B58-4538-A45F-1AC146917854}" destId="{7DA2DDBC-29BC-45F2-92CF-E71A3B0CBE5D}" srcOrd="5" destOrd="0" presId="urn:microsoft.com/office/officeart/2005/8/layout/bProcess3"/>
    <dgm:cxn modelId="{7C76241E-D698-4529-9468-32927CED1151}" type="presParOf" srcId="{7DA2DDBC-29BC-45F2-92CF-E71A3B0CBE5D}" destId="{42E1FC31-86C8-464C-9533-C4F05372898C}" srcOrd="0" destOrd="0" presId="urn:microsoft.com/office/officeart/2005/8/layout/bProcess3"/>
    <dgm:cxn modelId="{F5AEC5FB-56C0-454C-8992-B2C503099CAE}" type="presParOf" srcId="{3D68122B-9B58-4538-A45F-1AC146917854}" destId="{DFB14F9E-DAFD-41C5-A2C7-99A1F226F68C}" srcOrd="6" destOrd="0" presId="urn:microsoft.com/office/officeart/2005/8/layout/bProcess3"/>
    <dgm:cxn modelId="{64825697-74E4-4B92-A60C-B77FF5068DDD}" type="presParOf" srcId="{3D68122B-9B58-4538-A45F-1AC146917854}" destId="{DDB54F46-A258-485F-97FB-8048A0EE29FB}" srcOrd="7" destOrd="0" presId="urn:microsoft.com/office/officeart/2005/8/layout/bProcess3"/>
    <dgm:cxn modelId="{B855AFBA-0CB7-42E6-B705-C043228F06CB}" type="presParOf" srcId="{DDB54F46-A258-485F-97FB-8048A0EE29FB}" destId="{F6882105-F85C-49C3-9CDB-43995CF9D812}" srcOrd="0" destOrd="0" presId="urn:microsoft.com/office/officeart/2005/8/layout/bProcess3"/>
    <dgm:cxn modelId="{9CC02FAF-DC33-4D6A-9CF9-9E77F7326FDB}" type="presParOf" srcId="{3D68122B-9B58-4538-A45F-1AC146917854}" destId="{C0547794-98AC-4B5F-9683-46654B347315}" srcOrd="8" destOrd="0" presId="urn:microsoft.com/office/officeart/2005/8/layout/bProcess3"/>
    <dgm:cxn modelId="{21F3918C-530A-478B-8C0F-59223A3CCADB}" type="presParOf" srcId="{3D68122B-9B58-4538-A45F-1AC146917854}" destId="{03C06516-9D7D-499F-9D72-F71B69B02801}" srcOrd="9" destOrd="0" presId="urn:microsoft.com/office/officeart/2005/8/layout/bProcess3"/>
    <dgm:cxn modelId="{598A4280-5FE2-4A01-9BE2-AB879CBE4334}" type="presParOf" srcId="{03C06516-9D7D-499F-9D72-F71B69B02801}" destId="{9026ADC1-2225-4A64-A98E-43FFDF555B42}" srcOrd="0" destOrd="0" presId="urn:microsoft.com/office/officeart/2005/8/layout/bProcess3"/>
    <dgm:cxn modelId="{D89F0101-DF41-4C32-811B-83F05DD81DFE}" type="presParOf" srcId="{3D68122B-9B58-4538-A45F-1AC146917854}" destId="{7C4A8A01-43A5-42BD-8189-CEF9D3A583F5}" srcOrd="10" destOrd="0" presId="urn:microsoft.com/office/officeart/2005/8/layout/bProcess3"/>
    <dgm:cxn modelId="{EC138315-9028-4D8B-8D1E-DC5AB909DD36}" type="presParOf" srcId="{3D68122B-9B58-4538-A45F-1AC146917854}" destId="{EA3E8D3B-A46A-4559-BFF1-0B1ADB2C3AEB}" srcOrd="11" destOrd="0" presId="urn:microsoft.com/office/officeart/2005/8/layout/bProcess3"/>
    <dgm:cxn modelId="{E70543AB-3D65-4134-BF53-421DD2874525}" type="presParOf" srcId="{EA3E8D3B-A46A-4559-BFF1-0B1ADB2C3AEB}" destId="{2F876BEF-535E-4A91-8223-4BA3E48F3574}" srcOrd="0" destOrd="0" presId="urn:microsoft.com/office/officeart/2005/8/layout/bProcess3"/>
    <dgm:cxn modelId="{26F5C77E-1023-424B-8998-4AA4676BF43F}" type="presParOf" srcId="{3D68122B-9B58-4538-A45F-1AC146917854}" destId="{375F9243-50EE-4F25-9FCD-22C94AE061B7}" srcOrd="12" destOrd="0" presId="urn:microsoft.com/office/officeart/2005/8/layout/bProcess3"/>
    <dgm:cxn modelId="{1ACD1C4E-EBDE-4AF0-8207-7CAAE37EF948}" type="presParOf" srcId="{3D68122B-9B58-4538-A45F-1AC146917854}" destId="{9A7D7F7E-C8EF-4CD9-8627-3FD7F1AC9794}" srcOrd="13" destOrd="0" presId="urn:microsoft.com/office/officeart/2005/8/layout/bProcess3"/>
    <dgm:cxn modelId="{5C0A73AC-6E26-4204-BFDF-4D2BA36F3BA4}" type="presParOf" srcId="{9A7D7F7E-C8EF-4CD9-8627-3FD7F1AC9794}" destId="{F7592FFB-2A87-4566-A90B-24F427B5DB09}" srcOrd="0" destOrd="0" presId="urn:microsoft.com/office/officeart/2005/8/layout/bProcess3"/>
    <dgm:cxn modelId="{DE431792-71A9-4AA3-86A4-4269FBED05DB}" type="presParOf" srcId="{3D68122B-9B58-4538-A45F-1AC146917854}" destId="{BB31AA07-F22B-4CE3-8770-9FD8118B9799}" srcOrd="14" destOrd="0" presId="urn:microsoft.com/office/officeart/2005/8/layout/bProcess3"/>
    <dgm:cxn modelId="{F39E2AE3-BB22-4F26-AF60-82406D444DC2}" type="presParOf" srcId="{3D68122B-9B58-4538-A45F-1AC146917854}" destId="{9D1A061F-0E66-4972-94C4-2CA9BBD86391}" srcOrd="15" destOrd="0" presId="urn:microsoft.com/office/officeart/2005/8/layout/bProcess3"/>
    <dgm:cxn modelId="{2B3258CF-42E6-4DC0-83CB-0E610862EBAE}" type="presParOf" srcId="{9D1A061F-0E66-4972-94C4-2CA9BBD86391}" destId="{83B5C9B1-342D-48C4-A91B-05AF755105BF}" srcOrd="0" destOrd="0" presId="urn:microsoft.com/office/officeart/2005/8/layout/bProcess3"/>
    <dgm:cxn modelId="{3637F4D9-D9CF-424F-9036-111FE9B9C1B7}" type="presParOf" srcId="{3D68122B-9B58-4538-A45F-1AC146917854}" destId="{A42705BA-B0D7-43C0-AFFA-C4022D735586}" srcOrd="16" destOrd="0" presId="urn:microsoft.com/office/officeart/2005/8/layout/bProcess3"/>
    <dgm:cxn modelId="{F1DE2826-FEF7-40B4-9EFE-4226A2F1D8AF}" type="presParOf" srcId="{3D68122B-9B58-4538-A45F-1AC146917854}" destId="{F85E067E-DF76-4D63-8433-7C127A13ED03}" srcOrd="17" destOrd="0" presId="urn:microsoft.com/office/officeart/2005/8/layout/bProcess3"/>
    <dgm:cxn modelId="{3DB5A390-BCAE-4C5A-89CE-886691648FF9}" type="presParOf" srcId="{F85E067E-DF76-4D63-8433-7C127A13ED03}" destId="{FE2515A2-C653-4EE5-9A74-654203CAFEF9}" srcOrd="0" destOrd="0" presId="urn:microsoft.com/office/officeart/2005/8/layout/bProcess3"/>
    <dgm:cxn modelId="{77AF17F0-112A-4F4B-87B0-A7DCFC5A9382}" type="presParOf" srcId="{3D68122B-9B58-4538-A45F-1AC146917854}" destId="{10452361-FC15-49D0-A3BF-1F7D2BCE35AD}" srcOrd="1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154554-F8CD-42C1-BCA9-1EF4D41774F8}"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es-SV"/>
        </a:p>
      </dgm:t>
    </dgm:pt>
    <dgm:pt modelId="{FEF99A93-3F75-4444-BA25-64AD3F3E72A8}">
      <dgm:prSet phldrT="[Texto]"/>
      <dgm:spPr/>
      <dgm:t>
        <a:bodyPr/>
        <a:lstStyle/>
        <a:p>
          <a:pPr algn="just"/>
          <a:r>
            <a:rPr lang="es-SV" b="1">
              <a:effectLst/>
              <a:latin typeface="Arial" panose="020B0604020202020204" pitchFamily="34" charset="0"/>
              <a:ea typeface="Calibri" panose="020F0502020204030204" pitchFamily="34" charset="0"/>
              <a:cs typeface="Arial" panose="020B0604020202020204" pitchFamily="34" charset="0"/>
            </a:rPr>
            <a:t>Factores impulsores internos</a:t>
          </a:r>
          <a:r>
            <a:rPr lang="es-SV">
              <a:effectLst/>
              <a:latin typeface="Arial" panose="020B0604020202020204" pitchFamily="34" charset="0"/>
              <a:ea typeface="Calibri" panose="020F0502020204030204" pitchFamily="34" charset="0"/>
              <a:cs typeface="Arial" panose="020B0604020202020204" pitchFamily="34" charset="0"/>
            </a:rPr>
            <a:t>: </a:t>
          </a:r>
          <a:endParaRPr lang="es-SV" dirty="0">
            <a:latin typeface="Arial" panose="020B0604020202020204" pitchFamily="34" charset="0"/>
            <a:cs typeface="Arial" panose="020B0604020202020204" pitchFamily="34" charset="0"/>
          </a:endParaRPr>
        </a:p>
      </dgm:t>
    </dgm:pt>
    <dgm:pt modelId="{575143A4-B89C-49AA-8106-89C19BFEB1AA}" type="parTrans" cxnId="{B698A25F-31E4-4A33-A3C0-45349F0C707F}">
      <dgm:prSet/>
      <dgm:spPr/>
      <dgm:t>
        <a:bodyPr/>
        <a:lstStyle/>
        <a:p>
          <a:endParaRPr lang="es-SV"/>
        </a:p>
      </dgm:t>
    </dgm:pt>
    <dgm:pt modelId="{ACD6C1A9-9EB5-49EA-AD96-03DC9BF11870}" type="sibTrans" cxnId="{B698A25F-31E4-4A33-A3C0-45349F0C707F}">
      <dgm:prSet/>
      <dgm:spPr/>
      <dgm:t>
        <a:bodyPr/>
        <a:lstStyle/>
        <a:p>
          <a:endParaRPr lang="es-SV"/>
        </a:p>
      </dgm:t>
    </dgm:pt>
    <dgm:pt modelId="{0157265A-3A08-4FE1-B3DC-27335F545977}">
      <dgm:prSet phldrT="[Texto]" custT="1"/>
      <dgm:spPr/>
      <dgm:t>
        <a:bodyPr/>
        <a:lstStyle/>
        <a:p>
          <a:pPr algn="just"/>
          <a:r>
            <a:rPr lang="es-SV" sz="1800" dirty="0">
              <a:latin typeface="Arial" panose="020B0604020202020204" pitchFamily="34" charset="0"/>
              <a:cs typeface="Arial" panose="020B0604020202020204" pitchFamily="34" charset="0"/>
            </a:rPr>
            <a:t>convencimiento de que el agresor no va a cambiar; convencimiento de que los recursos personales se han agotado; enojo y desamor; estado de saturación con la situación y ponerse metas y proyectos propios.</a:t>
          </a:r>
        </a:p>
      </dgm:t>
    </dgm:pt>
    <dgm:pt modelId="{A4577C2F-32B1-4419-933A-90770BA4D9FF}" type="parTrans" cxnId="{259B3556-9895-4EC3-8B66-EB171B67CBE6}">
      <dgm:prSet/>
      <dgm:spPr/>
      <dgm:t>
        <a:bodyPr/>
        <a:lstStyle/>
        <a:p>
          <a:endParaRPr lang="es-SV"/>
        </a:p>
      </dgm:t>
    </dgm:pt>
    <dgm:pt modelId="{CADA88EF-DE0B-45C5-838F-D4C06F854C2A}" type="sibTrans" cxnId="{259B3556-9895-4EC3-8B66-EB171B67CBE6}">
      <dgm:prSet/>
      <dgm:spPr/>
      <dgm:t>
        <a:bodyPr/>
        <a:lstStyle/>
        <a:p>
          <a:endParaRPr lang="es-SV"/>
        </a:p>
      </dgm:t>
    </dgm:pt>
    <dgm:pt modelId="{EA7AC289-C28D-41D7-8B7B-7344EABC52B4}">
      <dgm:prSet phldrT="[Texto]"/>
      <dgm:spPr/>
      <dgm:t>
        <a:bodyPr/>
        <a:lstStyle/>
        <a:p>
          <a:pPr algn="just"/>
          <a:r>
            <a:rPr lang="es-SV" b="1">
              <a:effectLst/>
              <a:latin typeface="Arial" panose="020B0604020202020204" pitchFamily="34" charset="0"/>
              <a:ea typeface="Calibri" panose="020F0502020204030204" pitchFamily="34" charset="0"/>
              <a:cs typeface="Arial" panose="020B0604020202020204" pitchFamily="34" charset="0"/>
            </a:rPr>
            <a:t>Factores impulsores externos:</a:t>
          </a:r>
          <a:r>
            <a:rPr lang="es-SV">
              <a:effectLst/>
              <a:latin typeface="Arial" panose="020B0604020202020204" pitchFamily="34" charset="0"/>
              <a:ea typeface="Calibri" panose="020F0502020204030204" pitchFamily="34" charset="0"/>
              <a:cs typeface="Arial" panose="020B0604020202020204" pitchFamily="34" charset="0"/>
            </a:rPr>
            <a:t> </a:t>
          </a:r>
          <a:endParaRPr lang="es-SV" dirty="0">
            <a:latin typeface="Arial" panose="020B0604020202020204" pitchFamily="34" charset="0"/>
            <a:cs typeface="Arial" panose="020B0604020202020204" pitchFamily="34" charset="0"/>
          </a:endParaRPr>
        </a:p>
      </dgm:t>
    </dgm:pt>
    <dgm:pt modelId="{4AFD5532-381D-400B-B652-7A387F353FFA}" type="parTrans" cxnId="{A9F4DAEB-7E57-4268-A9C3-67057798A6DD}">
      <dgm:prSet/>
      <dgm:spPr/>
      <dgm:t>
        <a:bodyPr/>
        <a:lstStyle/>
        <a:p>
          <a:endParaRPr lang="es-SV"/>
        </a:p>
      </dgm:t>
    </dgm:pt>
    <dgm:pt modelId="{F38C70A6-0A2C-4013-BE74-177983CA3709}" type="sibTrans" cxnId="{A9F4DAEB-7E57-4268-A9C3-67057798A6DD}">
      <dgm:prSet/>
      <dgm:spPr/>
      <dgm:t>
        <a:bodyPr/>
        <a:lstStyle/>
        <a:p>
          <a:endParaRPr lang="es-SV"/>
        </a:p>
      </dgm:t>
    </dgm:pt>
    <dgm:pt modelId="{F0A5B1CB-9948-4E8E-9094-05BA9628D816}">
      <dgm:prSet phldrT="[Texto]" custT="1"/>
      <dgm:spPr/>
      <dgm:t>
        <a:bodyPr/>
        <a:lstStyle/>
        <a:p>
          <a:pPr algn="just"/>
          <a:r>
            <a:rPr lang="es-SV" sz="1800">
              <a:effectLst/>
              <a:latin typeface="Arial" panose="020B0604020202020204" pitchFamily="34" charset="0"/>
              <a:ea typeface="Calibri" panose="020F0502020204030204" pitchFamily="34" charset="0"/>
              <a:cs typeface="Arial" panose="020B0604020202020204" pitchFamily="34" charset="0"/>
            </a:rPr>
            <a:t>la violencia misma ejercida contra ellas; la violencia contra hijos e hijas; apoyo de personas cercanas; condiciones materiales y económicas favorables e información precisa y servicios de calidad.</a:t>
          </a:r>
          <a:endParaRPr lang="es-SV" sz="1800" dirty="0">
            <a:latin typeface="Arial" panose="020B0604020202020204" pitchFamily="34" charset="0"/>
            <a:cs typeface="Arial" panose="020B0604020202020204" pitchFamily="34" charset="0"/>
          </a:endParaRPr>
        </a:p>
      </dgm:t>
    </dgm:pt>
    <dgm:pt modelId="{682905DB-8D2E-4005-9CF3-C16B2841EEBE}" type="parTrans" cxnId="{423F57FB-7CB4-4A6B-98E9-2E8DD9EF28AF}">
      <dgm:prSet/>
      <dgm:spPr/>
      <dgm:t>
        <a:bodyPr/>
        <a:lstStyle/>
        <a:p>
          <a:endParaRPr lang="es-SV"/>
        </a:p>
      </dgm:t>
    </dgm:pt>
    <dgm:pt modelId="{76773D23-F706-41E3-B17A-B04669057B3F}" type="sibTrans" cxnId="{423F57FB-7CB4-4A6B-98E9-2E8DD9EF28AF}">
      <dgm:prSet/>
      <dgm:spPr/>
      <dgm:t>
        <a:bodyPr/>
        <a:lstStyle/>
        <a:p>
          <a:endParaRPr lang="es-SV"/>
        </a:p>
      </dgm:t>
    </dgm:pt>
    <dgm:pt modelId="{067775C1-9E4A-45F8-9D33-AEC514AD236F}">
      <dgm:prSet phldrT="[Texto]"/>
      <dgm:spPr/>
      <dgm:t>
        <a:bodyPr/>
        <a:lstStyle/>
        <a:p>
          <a:pPr algn="just"/>
          <a:r>
            <a:rPr lang="es-SV" b="1">
              <a:effectLst/>
              <a:latin typeface="Arial" panose="020B0604020202020204" pitchFamily="34" charset="0"/>
              <a:ea typeface="Calibri" panose="020F0502020204030204" pitchFamily="34" charset="0"/>
              <a:cs typeface="Arial" panose="020B0604020202020204" pitchFamily="34" charset="0"/>
            </a:rPr>
            <a:t>Factores inhibidores internos</a:t>
          </a:r>
          <a:r>
            <a:rPr lang="es-SV">
              <a:effectLst/>
              <a:latin typeface="Arial" panose="020B0604020202020204" pitchFamily="34" charset="0"/>
              <a:ea typeface="Calibri" panose="020F0502020204030204" pitchFamily="34" charset="0"/>
              <a:cs typeface="Arial" panose="020B0604020202020204" pitchFamily="34" charset="0"/>
            </a:rPr>
            <a:t>: </a:t>
          </a:r>
          <a:endParaRPr lang="es-SV" dirty="0">
            <a:latin typeface="Arial" panose="020B0604020202020204" pitchFamily="34" charset="0"/>
            <a:cs typeface="Arial" panose="020B0604020202020204" pitchFamily="34" charset="0"/>
          </a:endParaRPr>
        </a:p>
      </dgm:t>
    </dgm:pt>
    <dgm:pt modelId="{AA497074-BDE8-46B1-8F83-5BF0D9B522C9}" type="parTrans" cxnId="{A62C0798-1D2A-49B6-9559-B5D458C7986C}">
      <dgm:prSet/>
      <dgm:spPr/>
      <dgm:t>
        <a:bodyPr/>
        <a:lstStyle/>
        <a:p>
          <a:endParaRPr lang="es-SV"/>
        </a:p>
      </dgm:t>
    </dgm:pt>
    <dgm:pt modelId="{6B4E7B21-F7CD-4A78-8F3E-77009ABBB589}" type="sibTrans" cxnId="{A62C0798-1D2A-49B6-9559-B5D458C7986C}">
      <dgm:prSet/>
      <dgm:spPr/>
      <dgm:t>
        <a:bodyPr/>
        <a:lstStyle/>
        <a:p>
          <a:endParaRPr lang="es-SV"/>
        </a:p>
      </dgm:t>
    </dgm:pt>
    <dgm:pt modelId="{3475C2BC-F0CF-4947-A52F-9754BE598F1D}">
      <dgm:prSet phldrT="[Texto]"/>
      <dgm:spPr/>
      <dgm:t>
        <a:bodyPr/>
        <a:lstStyle/>
        <a:p>
          <a:pPr algn="just">
            <a:buFont typeface="Arial" panose="020B0604020202020204" pitchFamily="34" charset="0"/>
            <a:buChar char="•"/>
          </a:pPr>
          <a:r>
            <a:rPr lang="es-SV">
              <a:effectLst/>
              <a:latin typeface="Arial" panose="020B0604020202020204" pitchFamily="34" charset="0"/>
              <a:ea typeface="Calibri" panose="020F0502020204030204" pitchFamily="34" charset="0"/>
              <a:cs typeface="Arial" panose="020B0604020202020204" pitchFamily="34" charset="0"/>
            </a:rPr>
            <a:t>Nivel de saturación que se vuelve insoportable: agotamiento emocional y físico </a:t>
          </a:r>
          <a:endParaRPr lang="es-SV" dirty="0">
            <a:latin typeface="Arial" panose="020B0604020202020204" pitchFamily="34" charset="0"/>
            <a:cs typeface="Arial" panose="020B0604020202020204" pitchFamily="34" charset="0"/>
          </a:endParaRPr>
        </a:p>
      </dgm:t>
    </dgm:pt>
    <dgm:pt modelId="{C3F019AE-5DC3-4C67-BD3F-BD415BC9FA0B}" type="parTrans" cxnId="{E1C2C9A0-273F-4603-B096-E77C8EB47E34}">
      <dgm:prSet/>
      <dgm:spPr/>
      <dgm:t>
        <a:bodyPr/>
        <a:lstStyle/>
        <a:p>
          <a:endParaRPr lang="es-SV"/>
        </a:p>
      </dgm:t>
    </dgm:pt>
    <dgm:pt modelId="{43508D00-0F9B-4B5B-BB63-F55AF5D14907}" type="sibTrans" cxnId="{E1C2C9A0-273F-4603-B096-E77C8EB47E34}">
      <dgm:prSet/>
      <dgm:spPr/>
      <dgm:t>
        <a:bodyPr/>
        <a:lstStyle/>
        <a:p>
          <a:endParaRPr lang="es-SV"/>
        </a:p>
      </dgm:t>
    </dgm:pt>
    <dgm:pt modelId="{4C666466-89E3-4849-910C-A4DF0DFF3CB3}">
      <dgm:prSet phldrT="[Texto]"/>
      <dgm:spPr/>
      <dgm:t>
        <a:bodyPr/>
        <a:lstStyle/>
        <a:p>
          <a:pPr algn="just"/>
          <a:r>
            <a:rPr lang="es-SV" b="1">
              <a:effectLst/>
              <a:latin typeface="Arial" panose="020B0604020202020204" pitchFamily="34" charset="0"/>
              <a:ea typeface="Calibri" panose="020F0502020204030204" pitchFamily="34" charset="0"/>
              <a:cs typeface="Arial" panose="020B0604020202020204" pitchFamily="34" charset="0"/>
            </a:rPr>
            <a:t>Como factores inhibidores externos:</a:t>
          </a:r>
          <a:r>
            <a:rPr lang="es-SV">
              <a:effectLst/>
              <a:latin typeface="Arial" panose="020B0604020202020204" pitchFamily="34" charset="0"/>
              <a:ea typeface="Calibri" panose="020F0502020204030204" pitchFamily="34" charset="0"/>
              <a:cs typeface="Arial" panose="020B0604020202020204" pitchFamily="34" charset="0"/>
            </a:rPr>
            <a:t> </a:t>
          </a:r>
          <a:endParaRPr lang="es-SV" dirty="0">
            <a:latin typeface="Arial" panose="020B0604020202020204" pitchFamily="34" charset="0"/>
            <a:cs typeface="Arial" panose="020B0604020202020204" pitchFamily="34" charset="0"/>
          </a:endParaRPr>
        </a:p>
      </dgm:t>
    </dgm:pt>
    <dgm:pt modelId="{3CFD031D-8005-4734-BD7B-82545CDEE6FE}" type="parTrans" cxnId="{B6E69461-AC51-46D9-B72D-3FA83E2FDE3C}">
      <dgm:prSet/>
      <dgm:spPr/>
      <dgm:t>
        <a:bodyPr/>
        <a:lstStyle/>
        <a:p>
          <a:endParaRPr lang="es-SV"/>
        </a:p>
      </dgm:t>
    </dgm:pt>
    <dgm:pt modelId="{4AB81AEE-6A83-4859-89A1-BABC08A2F466}" type="sibTrans" cxnId="{B6E69461-AC51-46D9-B72D-3FA83E2FDE3C}">
      <dgm:prSet/>
      <dgm:spPr/>
      <dgm:t>
        <a:bodyPr/>
        <a:lstStyle/>
        <a:p>
          <a:endParaRPr lang="es-SV"/>
        </a:p>
      </dgm:t>
    </dgm:pt>
    <dgm:pt modelId="{ECB06FA2-C74A-4C0E-9425-6877BBFC2105}">
      <dgm:prSet phldrT="[Texto]"/>
      <dgm:spPr/>
      <dgm:t>
        <a:bodyPr/>
        <a:lstStyle/>
        <a:p>
          <a:pPr algn="just"/>
          <a:r>
            <a:rPr lang="es-SV" b="1">
              <a:effectLst/>
              <a:latin typeface="Arial" panose="020B0604020202020204" pitchFamily="34" charset="0"/>
              <a:ea typeface="Calibri" panose="020F0502020204030204" pitchFamily="34" charset="0"/>
              <a:cs typeface="Arial" panose="020B0604020202020204" pitchFamily="34" charset="0"/>
            </a:rPr>
            <a:t>Los factores precipitantes </a:t>
          </a:r>
          <a:endParaRPr lang="es-SV" dirty="0">
            <a:latin typeface="Arial" panose="020B0604020202020204" pitchFamily="34" charset="0"/>
            <a:cs typeface="Arial" panose="020B0604020202020204" pitchFamily="34" charset="0"/>
          </a:endParaRPr>
        </a:p>
      </dgm:t>
    </dgm:pt>
    <dgm:pt modelId="{46D910B0-50AA-4BD3-96FF-44065BD624B1}" type="parTrans" cxnId="{27839359-B10A-4824-BF0D-18C4A5ECA4C6}">
      <dgm:prSet/>
      <dgm:spPr/>
      <dgm:t>
        <a:bodyPr/>
        <a:lstStyle/>
        <a:p>
          <a:endParaRPr lang="es-SV"/>
        </a:p>
      </dgm:t>
    </dgm:pt>
    <dgm:pt modelId="{FB9192AF-0E20-4D15-846C-D5F99A29D277}" type="sibTrans" cxnId="{27839359-B10A-4824-BF0D-18C4A5ECA4C6}">
      <dgm:prSet/>
      <dgm:spPr/>
      <dgm:t>
        <a:bodyPr/>
        <a:lstStyle/>
        <a:p>
          <a:endParaRPr lang="es-SV"/>
        </a:p>
      </dgm:t>
    </dgm:pt>
    <dgm:pt modelId="{362CF7A4-1EA9-451C-AC35-82237AF3B7A5}">
      <dgm:prSet custT="1"/>
      <dgm:spPr/>
      <dgm:t>
        <a:bodyPr/>
        <a:lstStyle/>
        <a:p>
          <a:pPr algn="just"/>
          <a:r>
            <a:rPr lang="es-SV" sz="1800" dirty="0">
              <a:effectLst/>
              <a:latin typeface="Arial" panose="020B0604020202020204" pitchFamily="34" charset="0"/>
              <a:ea typeface="Calibri" panose="020F0502020204030204" pitchFamily="34" charset="0"/>
              <a:cs typeface="Arial" panose="020B0604020202020204" pitchFamily="34" charset="0"/>
            </a:rPr>
            <a:t>Miedos, culpa, vergüenza, amor por el agresor, idea de que lo que ocurre al interior de la familia es privado, manipulación del agresor y dinámicas del ciclo de la violencia y desconocimiento de sus derechos y falta de información.</a:t>
          </a:r>
          <a:endParaRPr lang="es-SV" sz="1800" dirty="0">
            <a:latin typeface="Arial" panose="020B0604020202020204" pitchFamily="34" charset="0"/>
            <a:cs typeface="Arial" panose="020B0604020202020204" pitchFamily="34" charset="0"/>
          </a:endParaRPr>
        </a:p>
      </dgm:t>
    </dgm:pt>
    <dgm:pt modelId="{22BDB960-D138-43A5-AFD1-F481F110C3AF}" type="parTrans" cxnId="{435C92CD-A605-4C05-979B-4595F9AA31B4}">
      <dgm:prSet/>
      <dgm:spPr/>
      <dgm:t>
        <a:bodyPr/>
        <a:lstStyle/>
        <a:p>
          <a:endParaRPr lang="es-SV"/>
        </a:p>
      </dgm:t>
    </dgm:pt>
    <dgm:pt modelId="{613E6755-6FBB-4EE6-9458-AB47E6233E26}" type="sibTrans" cxnId="{435C92CD-A605-4C05-979B-4595F9AA31B4}">
      <dgm:prSet/>
      <dgm:spPr/>
      <dgm:t>
        <a:bodyPr/>
        <a:lstStyle/>
        <a:p>
          <a:endParaRPr lang="es-SV"/>
        </a:p>
      </dgm:t>
    </dgm:pt>
    <dgm:pt modelId="{46464E75-99F6-4820-B448-B4B37E1AC9C1}">
      <dgm:prSet/>
      <dgm:spPr/>
      <dgm:t>
        <a:bodyPr/>
        <a:lstStyle/>
        <a:p>
          <a:pPr algn="just"/>
          <a:r>
            <a:rPr lang="es-SV" dirty="0">
              <a:effectLst/>
              <a:latin typeface="Arial" panose="020B0604020202020204" pitchFamily="34" charset="0"/>
              <a:ea typeface="Calibri" panose="020F0502020204030204" pitchFamily="34" charset="0"/>
              <a:cs typeface="Arial" panose="020B0604020202020204" pitchFamily="34" charset="0"/>
            </a:rPr>
            <a:t>Presiones familiares y sociales; inseguridad económica y falta de recursos materiales; actitudes negativas de los prestatarios e inadecuadas respuestas institucionales; limitada cobertura de las organizaciones gubernamentales y no gubernamentales de mujeres y contextos sociales con historias de violencia.</a:t>
          </a:r>
          <a:endParaRPr lang="es-SV" dirty="0">
            <a:latin typeface="Arial" panose="020B0604020202020204" pitchFamily="34" charset="0"/>
            <a:cs typeface="Arial" panose="020B0604020202020204" pitchFamily="34" charset="0"/>
          </a:endParaRPr>
        </a:p>
      </dgm:t>
    </dgm:pt>
    <dgm:pt modelId="{868527FD-7CA7-4EDE-80C9-C6AB0AAF2419}" type="parTrans" cxnId="{6F88B8D7-E9E3-4CD0-8D29-2F9EB612C86D}">
      <dgm:prSet/>
      <dgm:spPr/>
      <dgm:t>
        <a:bodyPr/>
        <a:lstStyle/>
        <a:p>
          <a:endParaRPr lang="es-SV"/>
        </a:p>
      </dgm:t>
    </dgm:pt>
    <dgm:pt modelId="{45D64120-2E93-4A89-AD3D-593B0C379A17}" type="sibTrans" cxnId="{6F88B8D7-E9E3-4CD0-8D29-2F9EB612C86D}">
      <dgm:prSet/>
      <dgm:spPr/>
      <dgm:t>
        <a:bodyPr/>
        <a:lstStyle/>
        <a:p>
          <a:endParaRPr lang="es-SV"/>
        </a:p>
      </dgm:t>
    </dgm:pt>
    <dgm:pt modelId="{F0979447-A79B-4726-B9B8-7248944A40B9}">
      <dgm:prSet/>
      <dgm:spPr/>
      <dgm:t>
        <a:bodyPr/>
        <a:lstStyle/>
        <a:p>
          <a:pPr algn="just"/>
          <a:r>
            <a:rPr lang="es-SV">
              <a:effectLst/>
              <a:latin typeface="Arial" panose="020B0604020202020204" pitchFamily="34" charset="0"/>
              <a:ea typeface="Calibri" panose="020F0502020204030204" pitchFamily="34" charset="0"/>
              <a:cs typeface="Arial" panose="020B0604020202020204" pitchFamily="34" charset="0"/>
            </a:rPr>
            <a:t>Experiencia cotidiana</a:t>
          </a:r>
          <a:endParaRPr lang="es-SV" dirty="0">
            <a:effectLst/>
            <a:latin typeface="Arial" panose="020B0604020202020204" pitchFamily="34" charset="0"/>
            <a:ea typeface="Arial" panose="020B0604020202020204" pitchFamily="34" charset="0"/>
            <a:cs typeface="Arial" panose="020B0604020202020204" pitchFamily="34" charset="0"/>
          </a:endParaRPr>
        </a:p>
      </dgm:t>
    </dgm:pt>
    <dgm:pt modelId="{897FE46C-70A1-43D4-8602-5478C5E9AB53}" type="parTrans" cxnId="{36A5F095-A3C9-44E5-A52E-F8AC8F300E72}">
      <dgm:prSet/>
      <dgm:spPr/>
      <dgm:t>
        <a:bodyPr/>
        <a:lstStyle/>
        <a:p>
          <a:endParaRPr lang="es-SV"/>
        </a:p>
      </dgm:t>
    </dgm:pt>
    <dgm:pt modelId="{98CBA1A3-8F53-463C-8075-EAAAD70A055A}" type="sibTrans" cxnId="{36A5F095-A3C9-44E5-A52E-F8AC8F300E72}">
      <dgm:prSet/>
      <dgm:spPr/>
      <dgm:t>
        <a:bodyPr/>
        <a:lstStyle/>
        <a:p>
          <a:endParaRPr lang="es-SV"/>
        </a:p>
      </dgm:t>
    </dgm:pt>
    <dgm:pt modelId="{5F37D6D9-B58F-4428-ACFA-09AB11BC10C0}">
      <dgm:prSet/>
      <dgm:spPr/>
      <dgm:t>
        <a:bodyPr/>
        <a:lstStyle/>
        <a:p>
          <a:pPr algn="just"/>
          <a:r>
            <a:rPr lang="es-SV">
              <a:effectLst/>
              <a:latin typeface="Arial" panose="020B0604020202020204" pitchFamily="34" charset="0"/>
              <a:ea typeface="Calibri" panose="020F0502020204030204" pitchFamily="34" charset="0"/>
              <a:cs typeface="Arial" panose="020B0604020202020204" pitchFamily="34" charset="0"/>
            </a:rPr>
            <a:t>Cambios en las percepciones de las afectadas</a:t>
          </a:r>
          <a:endParaRPr lang="es-SV" dirty="0">
            <a:effectLst/>
            <a:latin typeface="Arial" panose="020B0604020202020204" pitchFamily="34" charset="0"/>
            <a:ea typeface="Arial" panose="020B0604020202020204" pitchFamily="34" charset="0"/>
            <a:cs typeface="Arial" panose="020B0604020202020204" pitchFamily="34" charset="0"/>
          </a:endParaRPr>
        </a:p>
      </dgm:t>
    </dgm:pt>
    <dgm:pt modelId="{B35CDC62-5A63-4E52-AA91-8230C22281F5}" type="parTrans" cxnId="{12A0A829-6EFD-4FED-A71F-DC58805FBD99}">
      <dgm:prSet/>
      <dgm:spPr/>
      <dgm:t>
        <a:bodyPr/>
        <a:lstStyle/>
        <a:p>
          <a:endParaRPr lang="es-SV"/>
        </a:p>
      </dgm:t>
    </dgm:pt>
    <dgm:pt modelId="{41369B88-B7F8-4C1B-9F6D-9F00DB33D6B1}" type="sibTrans" cxnId="{12A0A829-6EFD-4FED-A71F-DC58805FBD99}">
      <dgm:prSet/>
      <dgm:spPr/>
      <dgm:t>
        <a:bodyPr/>
        <a:lstStyle/>
        <a:p>
          <a:endParaRPr lang="es-SV"/>
        </a:p>
      </dgm:t>
    </dgm:pt>
    <dgm:pt modelId="{529B2047-7544-4E83-9E2C-E8B23583F91C}">
      <dgm:prSet/>
      <dgm:spPr/>
      <dgm:t>
        <a:bodyPr/>
        <a:lstStyle/>
        <a:p>
          <a:pPr algn="just"/>
          <a:r>
            <a:rPr lang="es-SV">
              <a:effectLst/>
              <a:latin typeface="Arial" panose="020B0604020202020204" pitchFamily="34" charset="0"/>
              <a:ea typeface="Calibri" panose="020F0502020204030204" pitchFamily="34" charset="0"/>
              <a:cs typeface="Arial" panose="020B0604020202020204" pitchFamily="34" charset="0"/>
            </a:rPr>
            <a:t>Contexto familiar y social</a:t>
          </a:r>
          <a:endParaRPr lang="es-SV" dirty="0">
            <a:effectLst/>
            <a:latin typeface="Arial" panose="020B0604020202020204" pitchFamily="34" charset="0"/>
            <a:ea typeface="Arial" panose="020B0604020202020204" pitchFamily="34" charset="0"/>
            <a:cs typeface="Arial" panose="020B0604020202020204" pitchFamily="34" charset="0"/>
          </a:endParaRPr>
        </a:p>
      </dgm:t>
    </dgm:pt>
    <dgm:pt modelId="{449BA3C4-1C8E-4ED4-8161-C343333B8C19}" type="parTrans" cxnId="{023583BE-1CB9-4E87-A9E0-9CF38D4A4FEC}">
      <dgm:prSet/>
      <dgm:spPr/>
      <dgm:t>
        <a:bodyPr/>
        <a:lstStyle/>
        <a:p>
          <a:endParaRPr lang="es-SV"/>
        </a:p>
      </dgm:t>
    </dgm:pt>
    <dgm:pt modelId="{885B2D97-1C7F-4262-9D60-01EA0BA244D6}" type="sibTrans" cxnId="{023583BE-1CB9-4E87-A9E0-9CF38D4A4FEC}">
      <dgm:prSet/>
      <dgm:spPr/>
      <dgm:t>
        <a:bodyPr/>
        <a:lstStyle/>
        <a:p>
          <a:endParaRPr lang="es-SV"/>
        </a:p>
      </dgm:t>
    </dgm:pt>
    <dgm:pt modelId="{8ABBA722-17E6-420D-879E-1D386DCB7E27}">
      <dgm:prSet/>
      <dgm:spPr/>
      <dgm:t>
        <a:bodyPr/>
        <a:lstStyle/>
        <a:p>
          <a:pPr algn="just"/>
          <a:r>
            <a:rPr lang="es-SV" dirty="0">
              <a:effectLst/>
              <a:latin typeface="Arial" panose="020B0604020202020204" pitchFamily="34" charset="0"/>
              <a:ea typeface="Calibri" panose="020F0502020204030204" pitchFamily="34" charset="0"/>
              <a:cs typeface="Arial" panose="020B0604020202020204" pitchFamily="34" charset="0"/>
            </a:rPr>
            <a:t>Valoraciones que las mujeres hacen de la situación</a:t>
          </a:r>
          <a:endParaRPr lang="es-SV" dirty="0">
            <a:effectLst/>
            <a:latin typeface="Arial" panose="020B0604020202020204" pitchFamily="34" charset="0"/>
            <a:ea typeface="Arial" panose="020B0604020202020204" pitchFamily="34" charset="0"/>
            <a:cs typeface="Arial" panose="020B0604020202020204" pitchFamily="34" charset="0"/>
          </a:endParaRPr>
        </a:p>
      </dgm:t>
    </dgm:pt>
    <dgm:pt modelId="{3AC8ACDF-F783-4150-A866-864E1E2EA471}" type="parTrans" cxnId="{445298C6-4A40-4479-BEC6-B127660A2CE6}">
      <dgm:prSet/>
      <dgm:spPr/>
      <dgm:t>
        <a:bodyPr/>
        <a:lstStyle/>
        <a:p>
          <a:endParaRPr lang="es-SV"/>
        </a:p>
      </dgm:t>
    </dgm:pt>
    <dgm:pt modelId="{45F635A9-BD10-4586-983E-BB47C70AFA3F}" type="sibTrans" cxnId="{445298C6-4A40-4479-BEC6-B127660A2CE6}">
      <dgm:prSet/>
      <dgm:spPr/>
      <dgm:t>
        <a:bodyPr/>
        <a:lstStyle/>
        <a:p>
          <a:endParaRPr lang="es-SV"/>
        </a:p>
      </dgm:t>
    </dgm:pt>
    <dgm:pt modelId="{D38031F5-A577-44BB-B265-83F26024E087}" type="pres">
      <dgm:prSet presAssocID="{65154554-F8CD-42C1-BCA9-1EF4D41774F8}" presName="Name0" presStyleCnt="0">
        <dgm:presLayoutVars>
          <dgm:dir/>
          <dgm:animLvl val="lvl"/>
          <dgm:resizeHandles val="exact"/>
        </dgm:presLayoutVars>
      </dgm:prSet>
      <dgm:spPr/>
      <dgm:t>
        <a:bodyPr/>
        <a:lstStyle/>
        <a:p>
          <a:endParaRPr lang="es-SV"/>
        </a:p>
      </dgm:t>
    </dgm:pt>
    <dgm:pt modelId="{F329ECE2-EAE5-4BF9-AEF0-70241074A608}" type="pres">
      <dgm:prSet presAssocID="{FEF99A93-3F75-4444-BA25-64AD3F3E72A8}" presName="composite" presStyleCnt="0"/>
      <dgm:spPr/>
    </dgm:pt>
    <dgm:pt modelId="{68882D26-E2ED-4C21-8FDB-C75ADB34DA25}" type="pres">
      <dgm:prSet presAssocID="{FEF99A93-3F75-4444-BA25-64AD3F3E72A8}" presName="parTx" presStyleLbl="alignNode1" presStyleIdx="0" presStyleCnt="5">
        <dgm:presLayoutVars>
          <dgm:chMax val="0"/>
          <dgm:chPref val="0"/>
          <dgm:bulletEnabled val="1"/>
        </dgm:presLayoutVars>
      </dgm:prSet>
      <dgm:spPr/>
      <dgm:t>
        <a:bodyPr/>
        <a:lstStyle/>
        <a:p>
          <a:endParaRPr lang="es-SV"/>
        </a:p>
      </dgm:t>
    </dgm:pt>
    <dgm:pt modelId="{AE451321-8EF7-4C38-9AF4-92DF6BE64110}" type="pres">
      <dgm:prSet presAssocID="{FEF99A93-3F75-4444-BA25-64AD3F3E72A8}" presName="desTx" presStyleLbl="alignAccFollowNode1" presStyleIdx="0" presStyleCnt="5">
        <dgm:presLayoutVars>
          <dgm:bulletEnabled val="1"/>
        </dgm:presLayoutVars>
      </dgm:prSet>
      <dgm:spPr/>
      <dgm:t>
        <a:bodyPr/>
        <a:lstStyle/>
        <a:p>
          <a:endParaRPr lang="es-SV"/>
        </a:p>
      </dgm:t>
    </dgm:pt>
    <dgm:pt modelId="{588B8D80-AC0C-416C-A1FC-62367EF6C159}" type="pres">
      <dgm:prSet presAssocID="{ACD6C1A9-9EB5-49EA-AD96-03DC9BF11870}" presName="space" presStyleCnt="0"/>
      <dgm:spPr/>
    </dgm:pt>
    <dgm:pt modelId="{369E5FAF-7FCB-4065-93BC-DD8121E78292}" type="pres">
      <dgm:prSet presAssocID="{EA7AC289-C28D-41D7-8B7B-7344EABC52B4}" presName="composite" presStyleCnt="0"/>
      <dgm:spPr/>
    </dgm:pt>
    <dgm:pt modelId="{AB302A93-D164-495E-B8F4-F9F81DF646A2}" type="pres">
      <dgm:prSet presAssocID="{EA7AC289-C28D-41D7-8B7B-7344EABC52B4}" presName="parTx" presStyleLbl="alignNode1" presStyleIdx="1" presStyleCnt="5">
        <dgm:presLayoutVars>
          <dgm:chMax val="0"/>
          <dgm:chPref val="0"/>
          <dgm:bulletEnabled val="1"/>
        </dgm:presLayoutVars>
      </dgm:prSet>
      <dgm:spPr/>
      <dgm:t>
        <a:bodyPr/>
        <a:lstStyle/>
        <a:p>
          <a:endParaRPr lang="es-SV"/>
        </a:p>
      </dgm:t>
    </dgm:pt>
    <dgm:pt modelId="{A6DD514C-6DDA-49D4-9272-E0F0337CC495}" type="pres">
      <dgm:prSet presAssocID="{EA7AC289-C28D-41D7-8B7B-7344EABC52B4}" presName="desTx" presStyleLbl="alignAccFollowNode1" presStyleIdx="1" presStyleCnt="5">
        <dgm:presLayoutVars>
          <dgm:bulletEnabled val="1"/>
        </dgm:presLayoutVars>
      </dgm:prSet>
      <dgm:spPr/>
      <dgm:t>
        <a:bodyPr/>
        <a:lstStyle/>
        <a:p>
          <a:endParaRPr lang="es-SV"/>
        </a:p>
      </dgm:t>
    </dgm:pt>
    <dgm:pt modelId="{A7E7A07C-91D0-4FAE-928B-F0CB3782EE43}" type="pres">
      <dgm:prSet presAssocID="{F38C70A6-0A2C-4013-BE74-177983CA3709}" presName="space" presStyleCnt="0"/>
      <dgm:spPr/>
    </dgm:pt>
    <dgm:pt modelId="{2073D7ED-D082-4269-B472-3AC1B7568159}" type="pres">
      <dgm:prSet presAssocID="{067775C1-9E4A-45F8-9D33-AEC514AD236F}" presName="composite" presStyleCnt="0"/>
      <dgm:spPr/>
    </dgm:pt>
    <dgm:pt modelId="{8E58A81D-E8F7-48AB-BCB1-1328CE3DEC16}" type="pres">
      <dgm:prSet presAssocID="{067775C1-9E4A-45F8-9D33-AEC514AD236F}" presName="parTx" presStyleLbl="alignNode1" presStyleIdx="2" presStyleCnt="5">
        <dgm:presLayoutVars>
          <dgm:chMax val="0"/>
          <dgm:chPref val="0"/>
          <dgm:bulletEnabled val="1"/>
        </dgm:presLayoutVars>
      </dgm:prSet>
      <dgm:spPr/>
      <dgm:t>
        <a:bodyPr/>
        <a:lstStyle/>
        <a:p>
          <a:endParaRPr lang="es-SV"/>
        </a:p>
      </dgm:t>
    </dgm:pt>
    <dgm:pt modelId="{FAAD602A-3A14-447F-B750-705F8531C6AA}" type="pres">
      <dgm:prSet presAssocID="{067775C1-9E4A-45F8-9D33-AEC514AD236F}" presName="desTx" presStyleLbl="alignAccFollowNode1" presStyleIdx="2" presStyleCnt="5">
        <dgm:presLayoutVars>
          <dgm:bulletEnabled val="1"/>
        </dgm:presLayoutVars>
      </dgm:prSet>
      <dgm:spPr/>
      <dgm:t>
        <a:bodyPr/>
        <a:lstStyle/>
        <a:p>
          <a:endParaRPr lang="es-SV"/>
        </a:p>
      </dgm:t>
    </dgm:pt>
    <dgm:pt modelId="{1C6EBD3B-E5CA-42D8-A0C4-98755E54DF9E}" type="pres">
      <dgm:prSet presAssocID="{6B4E7B21-F7CD-4A78-8F3E-77009ABBB589}" presName="space" presStyleCnt="0"/>
      <dgm:spPr/>
    </dgm:pt>
    <dgm:pt modelId="{43F08ABC-3DA0-4367-A502-1895A18B457B}" type="pres">
      <dgm:prSet presAssocID="{4C666466-89E3-4849-910C-A4DF0DFF3CB3}" presName="composite" presStyleCnt="0"/>
      <dgm:spPr/>
    </dgm:pt>
    <dgm:pt modelId="{3E3CC389-A770-4452-80CD-D6EC4CB56E83}" type="pres">
      <dgm:prSet presAssocID="{4C666466-89E3-4849-910C-A4DF0DFF3CB3}" presName="parTx" presStyleLbl="alignNode1" presStyleIdx="3" presStyleCnt="5">
        <dgm:presLayoutVars>
          <dgm:chMax val="0"/>
          <dgm:chPref val="0"/>
          <dgm:bulletEnabled val="1"/>
        </dgm:presLayoutVars>
      </dgm:prSet>
      <dgm:spPr/>
      <dgm:t>
        <a:bodyPr/>
        <a:lstStyle/>
        <a:p>
          <a:endParaRPr lang="es-SV"/>
        </a:p>
      </dgm:t>
    </dgm:pt>
    <dgm:pt modelId="{81C9B68F-17B7-455F-A0A4-61DAAD0D362E}" type="pres">
      <dgm:prSet presAssocID="{4C666466-89E3-4849-910C-A4DF0DFF3CB3}" presName="desTx" presStyleLbl="alignAccFollowNode1" presStyleIdx="3" presStyleCnt="5">
        <dgm:presLayoutVars>
          <dgm:bulletEnabled val="1"/>
        </dgm:presLayoutVars>
      </dgm:prSet>
      <dgm:spPr/>
      <dgm:t>
        <a:bodyPr/>
        <a:lstStyle/>
        <a:p>
          <a:endParaRPr lang="es-SV"/>
        </a:p>
      </dgm:t>
    </dgm:pt>
    <dgm:pt modelId="{B16E59F5-670F-4ABA-950F-57943F87CF4E}" type="pres">
      <dgm:prSet presAssocID="{4AB81AEE-6A83-4859-89A1-BABC08A2F466}" presName="space" presStyleCnt="0"/>
      <dgm:spPr/>
    </dgm:pt>
    <dgm:pt modelId="{95DD5F00-9C19-4C29-9231-C6F1BFD7A560}" type="pres">
      <dgm:prSet presAssocID="{ECB06FA2-C74A-4C0E-9425-6877BBFC2105}" presName="composite" presStyleCnt="0"/>
      <dgm:spPr/>
    </dgm:pt>
    <dgm:pt modelId="{BE2026FE-5C92-479B-8540-B1FD579E8FCE}" type="pres">
      <dgm:prSet presAssocID="{ECB06FA2-C74A-4C0E-9425-6877BBFC2105}" presName="parTx" presStyleLbl="alignNode1" presStyleIdx="4" presStyleCnt="5">
        <dgm:presLayoutVars>
          <dgm:chMax val="0"/>
          <dgm:chPref val="0"/>
          <dgm:bulletEnabled val="1"/>
        </dgm:presLayoutVars>
      </dgm:prSet>
      <dgm:spPr/>
      <dgm:t>
        <a:bodyPr/>
        <a:lstStyle/>
        <a:p>
          <a:endParaRPr lang="es-SV"/>
        </a:p>
      </dgm:t>
    </dgm:pt>
    <dgm:pt modelId="{E10D9A7B-DDD8-47F9-A216-D49CF483774A}" type="pres">
      <dgm:prSet presAssocID="{ECB06FA2-C74A-4C0E-9425-6877BBFC2105}" presName="desTx" presStyleLbl="alignAccFollowNode1" presStyleIdx="4" presStyleCnt="5">
        <dgm:presLayoutVars>
          <dgm:bulletEnabled val="1"/>
        </dgm:presLayoutVars>
      </dgm:prSet>
      <dgm:spPr/>
      <dgm:t>
        <a:bodyPr/>
        <a:lstStyle/>
        <a:p>
          <a:endParaRPr lang="es-SV"/>
        </a:p>
      </dgm:t>
    </dgm:pt>
  </dgm:ptLst>
  <dgm:cxnLst>
    <dgm:cxn modelId="{C4F1A03E-53D1-422C-A00D-78A8580AAE2A}" type="presOf" srcId="{F0979447-A79B-4726-B9B8-7248944A40B9}" destId="{E10D9A7B-DDD8-47F9-A216-D49CF483774A}" srcOrd="0" destOrd="1" presId="urn:microsoft.com/office/officeart/2005/8/layout/hList1"/>
    <dgm:cxn modelId="{259B3556-9895-4EC3-8B66-EB171B67CBE6}" srcId="{FEF99A93-3F75-4444-BA25-64AD3F3E72A8}" destId="{0157265A-3A08-4FE1-B3DC-27335F545977}" srcOrd="0" destOrd="0" parTransId="{A4577C2F-32B1-4419-933A-90770BA4D9FF}" sibTransId="{CADA88EF-DE0B-45C5-838F-D4C06F854C2A}"/>
    <dgm:cxn modelId="{BC036B74-E80A-4057-8643-AD0B0358242D}" type="presOf" srcId="{65154554-F8CD-42C1-BCA9-1EF4D41774F8}" destId="{D38031F5-A577-44BB-B265-83F26024E087}" srcOrd="0" destOrd="0" presId="urn:microsoft.com/office/officeart/2005/8/layout/hList1"/>
    <dgm:cxn modelId="{E34B6B81-DCDA-47D9-AB60-6748895F77CD}" type="presOf" srcId="{4C666466-89E3-4849-910C-A4DF0DFF3CB3}" destId="{3E3CC389-A770-4452-80CD-D6EC4CB56E83}" srcOrd="0" destOrd="0" presId="urn:microsoft.com/office/officeart/2005/8/layout/hList1"/>
    <dgm:cxn modelId="{36BAB83B-C994-4776-A4FE-62BA8420A482}" type="presOf" srcId="{46464E75-99F6-4820-B448-B4B37E1AC9C1}" destId="{81C9B68F-17B7-455F-A0A4-61DAAD0D362E}" srcOrd="0" destOrd="0" presId="urn:microsoft.com/office/officeart/2005/8/layout/hList1"/>
    <dgm:cxn modelId="{D473F6A1-C20B-4922-A28A-2650E8345FF4}" type="presOf" srcId="{3475C2BC-F0CF-4947-A52F-9754BE598F1D}" destId="{E10D9A7B-DDD8-47F9-A216-D49CF483774A}" srcOrd="0" destOrd="0" presId="urn:microsoft.com/office/officeart/2005/8/layout/hList1"/>
    <dgm:cxn modelId="{B6E69461-AC51-46D9-B72D-3FA83E2FDE3C}" srcId="{65154554-F8CD-42C1-BCA9-1EF4D41774F8}" destId="{4C666466-89E3-4849-910C-A4DF0DFF3CB3}" srcOrd="3" destOrd="0" parTransId="{3CFD031D-8005-4734-BD7B-82545CDEE6FE}" sibTransId="{4AB81AEE-6A83-4859-89A1-BABC08A2F466}"/>
    <dgm:cxn modelId="{35129171-E762-459F-A936-C0BA22097107}" type="presOf" srcId="{ECB06FA2-C74A-4C0E-9425-6877BBFC2105}" destId="{BE2026FE-5C92-479B-8540-B1FD579E8FCE}" srcOrd="0" destOrd="0" presId="urn:microsoft.com/office/officeart/2005/8/layout/hList1"/>
    <dgm:cxn modelId="{36A5F095-A3C9-44E5-A52E-F8AC8F300E72}" srcId="{ECB06FA2-C74A-4C0E-9425-6877BBFC2105}" destId="{F0979447-A79B-4726-B9B8-7248944A40B9}" srcOrd="1" destOrd="0" parTransId="{897FE46C-70A1-43D4-8602-5478C5E9AB53}" sibTransId="{98CBA1A3-8F53-463C-8075-EAAAD70A055A}"/>
    <dgm:cxn modelId="{8ABB48EB-7B78-4E78-B7F7-310305A9CA89}" type="presOf" srcId="{0157265A-3A08-4FE1-B3DC-27335F545977}" destId="{AE451321-8EF7-4C38-9AF4-92DF6BE64110}" srcOrd="0" destOrd="0" presId="urn:microsoft.com/office/officeart/2005/8/layout/hList1"/>
    <dgm:cxn modelId="{B698A25F-31E4-4A33-A3C0-45349F0C707F}" srcId="{65154554-F8CD-42C1-BCA9-1EF4D41774F8}" destId="{FEF99A93-3F75-4444-BA25-64AD3F3E72A8}" srcOrd="0" destOrd="0" parTransId="{575143A4-B89C-49AA-8106-89C19BFEB1AA}" sibTransId="{ACD6C1A9-9EB5-49EA-AD96-03DC9BF11870}"/>
    <dgm:cxn modelId="{D26B1960-4400-4582-8B5B-4F0CF7D11BC1}" type="presOf" srcId="{F0A5B1CB-9948-4E8E-9094-05BA9628D816}" destId="{A6DD514C-6DDA-49D4-9272-E0F0337CC495}" srcOrd="0" destOrd="0" presId="urn:microsoft.com/office/officeart/2005/8/layout/hList1"/>
    <dgm:cxn modelId="{EC50523A-F07A-4CDD-9988-AFEA471510DE}" type="presOf" srcId="{362CF7A4-1EA9-451C-AC35-82237AF3B7A5}" destId="{FAAD602A-3A14-447F-B750-705F8531C6AA}" srcOrd="0" destOrd="0" presId="urn:microsoft.com/office/officeart/2005/8/layout/hList1"/>
    <dgm:cxn modelId="{27839359-B10A-4824-BF0D-18C4A5ECA4C6}" srcId="{65154554-F8CD-42C1-BCA9-1EF4D41774F8}" destId="{ECB06FA2-C74A-4C0E-9425-6877BBFC2105}" srcOrd="4" destOrd="0" parTransId="{46D910B0-50AA-4BD3-96FF-44065BD624B1}" sibTransId="{FB9192AF-0E20-4D15-846C-D5F99A29D277}"/>
    <dgm:cxn modelId="{D5AEFFCD-8420-42F3-9E06-BABE4ACA07DB}" type="presOf" srcId="{FEF99A93-3F75-4444-BA25-64AD3F3E72A8}" destId="{68882D26-E2ED-4C21-8FDB-C75ADB34DA25}" srcOrd="0" destOrd="0" presId="urn:microsoft.com/office/officeart/2005/8/layout/hList1"/>
    <dgm:cxn modelId="{7D7C32D9-5049-496A-8EAF-C996C9E887EB}" type="presOf" srcId="{067775C1-9E4A-45F8-9D33-AEC514AD236F}" destId="{8E58A81D-E8F7-48AB-BCB1-1328CE3DEC16}" srcOrd="0" destOrd="0" presId="urn:microsoft.com/office/officeart/2005/8/layout/hList1"/>
    <dgm:cxn modelId="{155611B9-56DA-408D-BE66-47F778DD2F15}" type="presOf" srcId="{8ABBA722-17E6-420D-879E-1D386DCB7E27}" destId="{E10D9A7B-DDD8-47F9-A216-D49CF483774A}" srcOrd="0" destOrd="4" presId="urn:microsoft.com/office/officeart/2005/8/layout/hList1"/>
    <dgm:cxn modelId="{59187127-3889-4D93-84D9-E7F6E452E9E8}" type="presOf" srcId="{529B2047-7544-4E83-9E2C-E8B23583F91C}" destId="{E10D9A7B-DDD8-47F9-A216-D49CF483774A}" srcOrd="0" destOrd="3" presId="urn:microsoft.com/office/officeart/2005/8/layout/hList1"/>
    <dgm:cxn modelId="{B648D048-6893-43EA-9F2C-A5EEAC015177}" type="presOf" srcId="{5F37D6D9-B58F-4428-ACFA-09AB11BC10C0}" destId="{E10D9A7B-DDD8-47F9-A216-D49CF483774A}" srcOrd="0" destOrd="2" presId="urn:microsoft.com/office/officeart/2005/8/layout/hList1"/>
    <dgm:cxn modelId="{A9F4DAEB-7E57-4268-A9C3-67057798A6DD}" srcId="{65154554-F8CD-42C1-BCA9-1EF4D41774F8}" destId="{EA7AC289-C28D-41D7-8B7B-7344EABC52B4}" srcOrd="1" destOrd="0" parTransId="{4AFD5532-381D-400B-B652-7A387F353FFA}" sibTransId="{F38C70A6-0A2C-4013-BE74-177983CA3709}"/>
    <dgm:cxn modelId="{12A0A829-6EFD-4FED-A71F-DC58805FBD99}" srcId="{ECB06FA2-C74A-4C0E-9425-6877BBFC2105}" destId="{5F37D6D9-B58F-4428-ACFA-09AB11BC10C0}" srcOrd="2" destOrd="0" parTransId="{B35CDC62-5A63-4E52-AA91-8230C22281F5}" sibTransId="{41369B88-B7F8-4C1B-9F6D-9F00DB33D6B1}"/>
    <dgm:cxn modelId="{423F57FB-7CB4-4A6B-98E9-2E8DD9EF28AF}" srcId="{EA7AC289-C28D-41D7-8B7B-7344EABC52B4}" destId="{F0A5B1CB-9948-4E8E-9094-05BA9628D816}" srcOrd="0" destOrd="0" parTransId="{682905DB-8D2E-4005-9CF3-C16B2841EEBE}" sibTransId="{76773D23-F706-41E3-B17A-B04669057B3F}"/>
    <dgm:cxn modelId="{A62C0798-1D2A-49B6-9559-B5D458C7986C}" srcId="{65154554-F8CD-42C1-BCA9-1EF4D41774F8}" destId="{067775C1-9E4A-45F8-9D33-AEC514AD236F}" srcOrd="2" destOrd="0" parTransId="{AA497074-BDE8-46B1-8F83-5BF0D9B522C9}" sibTransId="{6B4E7B21-F7CD-4A78-8F3E-77009ABBB589}"/>
    <dgm:cxn modelId="{445298C6-4A40-4479-BEC6-B127660A2CE6}" srcId="{ECB06FA2-C74A-4C0E-9425-6877BBFC2105}" destId="{8ABBA722-17E6-420D-879E-1D386DCB7E27}" srcOrd="4" destOrd="0" parTransId="{3AC8ACDF-F783-4150-A866-864E1E2EA471}" sibTransId="{45F635A9-BD10-4586-983E-BB47C70AFA3F}"/>
    <dgm:cxn modelId="{6F88B8D7-E9E3-4CD0-8D29-2F9EB612C86D}" srcId="{4C666466-89E3-4849-910C-A4DF0DFF3CB3}" destId="{46464E75-99F6-4820-B448-B4B37E1AC9C1}" srcOrd="0" destOrd="0" parTransId="{868527FD-7CA7-4EDE-80C9-C6AB0AAF2419}" sibTransId="{45D64120-2E93-4A89-AD3D-593B0C379A17}"/>
    <dgm:cxn modelId="{023583BE-1CB9-4E87-A9E0-9CF38D4A4FEC}" srcId="{ECB06FA2-C74A-4C0E-9425-6877BBFC2105}" destId="{529B2047-7544-4E83-9E2C-E8B23583F91C}" srcOrd="3" destOrd="0" parTransId="{449BA3C4-1C8E-4ED4-8161-C343333B8C19}" sibTransId="{885B2D97-1C7F-4262-9D60-01EA0BA244D6}"/>
    <dgm:cxn modelId="{435C92CD-A605-4C05-979B-4595F9AA31B4}" srcId="{067775C1-9E4A-45F8-9D33-AEC514AD236F}" destId="{362CF7A4-1EA9-451C-AC35-82237AF3B7A5}" srcOrd="0" destOrd="0" parTransId="{22BDB960-D138-43A5-AFD1-F481F110C3AF}" sibTransId="{613E6755-6FBB-4EE6-9458-AB47E6233E26}"/>
    <dgm:cxn modelId="{F3FACEDD-4771-460D-A3AC-D4A996356BEF}" type="presOf" srcId="{EA7AC289-C28D-41D7-8B7B-7344EABC52B4}" destId="{AB302A93-D164-495E-B8F4-F9F81DF646A2}" srcOrd="0" destOrd="0" presId="urn:microsoft.com/office/officeart/2005/8/layout/hList1"/>
    <dgm:cxn modelId="{E1C2C9A0-273F-4603-B096-E77C8EB47E34}" srcId="{ECB06FA2-C74A-4C0E-9425-6877BBFC2105}" destId="{3475C2BC-F0CF-4947-A52F-9754BE598F1D}" srcOrd="0" destOrd="0" parTransId="{C3F019AE-5DC3-4C67-BD3F-BD415BC9FA0B}" sibTransId="{43508D00-0F9B-4B5B-BB63-F55AF5D14907}"/>
    <dgm:cxn modelId="{63C99252-2109-4AD8-851D-E08DDC081380}" type="presParOf" srcId="{D38031F5-A577-44BB-B265-83F26024E087}" destId="{F329ECE2-EAE5-4BF9-AEF0-70241074A608}" srcOrd="0" destOrd="0" presId="urn:microsoft.com/office/officeart/2005/8/layout/hList1"/>
    <dgm:cxn modelId="{94747F50-E41C-428E-A412-DBBC5B3CC3BD}" type="presParOf" srcId="{F329ECE2-EAE5-4BF9-AEF0-70241074A608}" destId="{68882D26-E2ED-4C21-8FDB-C75ADB34DA25}" srcOrd="0" destOrd="0" presId="urn:microsoft.com/office/officeart/2005/8/layout/hList1"/>
    <dgm:cxn modelId="{E332D824-3A6B-40BB-B1BA-4D8AF77C4365}" type="presParOf" srcId="{F329ECE2-EAE5-4BF9-AEF0-70241074A608}" destId="{AE451321-8EF7-4C38-9AF4-92DF6BE64110}" srcOrd="1" destOrd="0" presId="urn:microsoft.com/office/officeart/2005/8/layout/hList1"/>
    <dgm:cxn modelId="{F67D85C9-AE47-45E5-8A25-5DAC9B672EA3}" type="presParOf" srcId="{D38031F5-A577-44BB-B265-83F26024E087}" destId="{588B8D80-AC0C-416C-A1FC-62367EF6C159}" srcOrd="1" destOrd="0" presId="urn:microsoft.com/office/officeart/2005/8/layout/hList1"/>
    <dgm:cxn modelId="{2D8858C1-F1D2-43D8-9B46-B91CBCA94B80}" type="presParOf" srcId="{D38031F5-A577-44BB-B265-83F26024E087}" destId="{369E5FAF-7FCB-4065-93BC-DD8121E78292}" srcOrd="2" destOrd="0" presId="urn:microsoft.com/office/officeart/2005/8/layout/hList1"/>
    <dgm:cxn modelId="{75D90824-1CFF-4777-B202-7C8190F64993}" type="presParOf" srcId="{369E5FAF-7FCB-4065-93BC-DD8121E78292}" destId="{AB302A93-D164-495E-B8F4-F9F81DF646A2}" srcOrd="0" destOrd="0" presId="urn:microsoft.com/office/officeart/2005/8/layout/hList1"/>
    <dgm:cxn modelId="{7DF970AE-CA8A-47A5-97C7-3D0EC6959278}" type="presParOf" srcId="{369E5FAF-7FCB-4065-93BC-DD8121E78292}" destId="{A6DD514C-6DDA-49D4-9272-E0F0337CC495}" srcOrd="1" destOrd="0" presId="urn:microsoft.com/office/officeart/2005/8/layout/hList1"/>
    <dgm:cxn modelId="{C179F565-79B6-4C31-BD47-986AD68060BF}" type="presParOf" srcId="{D38031F5-A577-44BB-B265-83F26024E087}" destId="{A7E7A07C-91D0-4FAE-928B-F0CB3782EE43}" srcOrd="3" destOrd="0" presId="urn:microsoft.com/office/officeart/2005/8/layout/hList1"/>
    <dgm:cxn modelId="{1627FC77-361A-4CC8-AC46-49C3CF2D6A51}" type="presParOf" srcId="{D38031F5-A577-44BB-B265-83F26024E087}" destId="{2073D7ED-D082-4269-B472-3AC1B7568159}" srcOrd="4" destOrd="0" presId="urn:microsoft.com/office/officeart/2005/8/layout/hList1"/>
    <dgm:cxn modelId="{464C2076-B74F-49E9-8127-D6FBB07CB645}" type="presParOf" srcId="{2073D7ED-D082-4269-B472-3AC1B7568159}" destId="{8E58A81D-E8F7-48AB-BCB1-1328CE3DEC16}" srcOrd="0" destOrd="0" presId="urn:microsoft.com/office/officeart/2005/8/layout/hList1"/>
    <dgm:cxn modelId="{CB912479-9171-4921-871B-72A089DDDCC7}" type="presParOf" srcId="{2073D7ED-D082-4269-B472-3AC1B7568159}" destId="{FAAD602A-3A14-447F-B750-705F8531C6AA}" srcOrd="1" destOrd="0" presId="urn:microsoft.com/office/officeart/2005/8/layout/hList1"/>
    <dgm:cxn modelId="{D4EE8488-C0FF-461E-9042-9768E7649883}" type="presParOf" srcId="{D38031F5-A577-44BB-B265-83F26024E087}" destId="{1C6EBD3B-E5CA-42D8-A0C4-98755E54DF9E}" srcOrd="5" destOrd="0" presId="urn:microsoft.com/office/officeart/2005/8/layout/hList1"/>
    <dgm:cxn modelId="{904E0C23-C45F-49BE-A9AF-2D9B184DC556}" type="presParOf" srcId="{D38031F5-A577-44BB-B265-83F26024E087}" destId="{43F08ABC-3DA0-4367-A502-1895A18B457B}" srcOrd="6" destOrd="0" presId="urn:microsoft.com/office/officeart/2005/8/layout/hList1"/>
    <dgm:cxn modelId="{DFAAEA8D-2622-40EA-83B3-97BC14025419}" type="presParOf" srcId="{43F08ABC-3DA0-4367-A502-1895A18B457B}" destId="{3E3CC389-A770-4452-80CD-D6EC4CB56E83}" srcOrd="0" destOrd="0" presId="urn:microsoft.com/office/officeart/2005/8/layout/hList1"/>
    <dgm:cxn modelId="{3A6BA5BE-31AA-4967-89EA-F8FBF1065647}" type="presParOf" srcId="{43F08ABC-3DA0-4367-A502-1895A18B457B}" destId="{81C9B68F-17B7-455F-A0A4-61DAAD0D362E}" srcOrd="1" destOrd="0" presId="urn:microsoft.com/office/officeart/2005/8/layout/hList1"/>
    <dgm:cxn modelId="{066C8B62-239D-409A-812A-2DC7E796A272}" type="presParOf" srcId="{D38031F5-A577-44BB-B265-83F26024E087}" destId="{B16E59F5-670F-4ABA-950F-57943F87CF4E}" srcOrd="7" destOrd="0" presId="urn:microsoft.com/office/officeart/2005/8/layout/hList1"/>
    <dgm:cxn modelId="{E879E097-9B57-4D34-A7E7-2F6724802FE1}" type="presParOf" srcId="{D38031F5-A577-44BB-B265-83F26024E087}" destId="{95DD5F00-9C19-4C29-9231-C6F1BFD7A560}" srcOrd="8" destOrd="0" presId="urn:microsoft.com/office/officeart/2005/8/layout/hList1"/>
    <dgm:cxn modelId="{E25BF1F0-0061-46B0-B45E-BDCB48988C7F}" type="presParOf" srcId="{95DD5F00-9C19-4C29-9231-C6F1BFD7A560}" destId="{BE2026FE-5C92-479B-8540-B1FD579E8FCE}" srcOrd="0" destOrd="0" presId="urn:microsoft.com/office/officeart/2005/8/layout/hList1"/>
    <dgm:cxn modelId="{1967FDCA-93DB-4C1A-88BB-ABCFDE09C8C1}" type="presParOf" srcId="{95DD5F00-9C19-4C29-9231-C6F1BFD7A560}" destId="{E10D9A7B-DDD8-47F9-A216-D49CF483774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3039FD-B395-4D68-9418-6AB2EE255D06}">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55E7D0-AA86-48CB-AE13-118020DA2DB3}">
      <dsp:nvSpPr>
        <dsp:cNvPr id="0" name=""/>
        <dsp:cNvSpPr/>
      </dsp:nvSpPr>
      <dsp:spPr>
        <a:xfrm>
          <a:off x="0" y="0"/>
          <a:ext cx="210312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s-ES" sz="2500" kern="1200" dirty="0">
              <a:latin typeface="Arial" panose="020B0604020202020204" pitchFamily="34" charset="0"/>
              <a:cs typeface="Arial" panose="020B0604020202020204" pitchFamily="34" charset="0"/>
            </a:rPr>
            <a:t>Técnicas de investigación</a:t>
          </a:r>
          <a:endParaRPr lang="es-SV" sz="2500" kern="1200" dirty="0">
            <a:latin typeface="Arial" panose="020B0604020202020204" pitchFamily="34" charset="0"/>
            <a:cs typeface="Arial" panose="020B0604020202020204" pitchFamily="34" charset="0"/>
          </a:endParaRPr>
        </a:p>
      </dsp:txBody>
      <dsp:txXfrm>
        <a:off x="0" y="0"/>
        <a:ext cx="2103120" cy="4351338"/>
      </dsp:txXfrm>
    </dsp:sp>
    <dsp:sp modelId="{8442F2EC-72E3-418F-81C8-BC6CAB128EE3}">
      <dsp:nvSpPr>
        <dsp:cNvPr id="0" name=""/>
        <dsp:cNvSpPr/>
      </dsp:nvSpPr>
      <dsp:spPr>
        <a:xfrm>
          <a:off x="2260854" y="51151"/>
          <a:ext cx="8254746" cy="102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l" defTabSz="1333500">
            <a:lnSpc>
              <a:spcPct val="90000"/>
            </a:lnSpc>
            <a:spcBef>
              <a:spcPct val="0"/>
            </a:spcBef>
            <a:spcAft>
              <a:spcPct val="35000"/>
            </a:spcAft>
          </a:pPr>
          <a:r>
            <a:rPr lang="es-ES" sz="3000" kern="1200" dirty="0">
              <a:latin typeface="Arial" panose="020B0604020202020204" pitchFamily="34" charset="0"/>
              <a:cs typeface="Arial" panose="020B0604020202020204" pitchFamily="34" charset="0"/>
            </a:rPr>
            <a:t>Exploración documental OIR</a:t>
          </a:r>
          <a:endParaRPr lang="es-SV" sz="3000" kern="1200" dirty="0">
            <a:latin typeface="Arial" panose="020B0604020202020204" pitchFamily="34" charset="0"/>
            <a:cs typeface="Arial" panose="020B0604020202020204" pitchFamily="34" charset="0"/>
          </a:endParaRPr>
        </a:p>
      </dsp:txBody>
      <dsp:txXfrm>
        <a:off x="2260854" y="51151"/>
        <a:ext cx="8254746" cy="1023031"/>
      </dsp:txXfrm>
    </dsp:sp>
    <dsp:sp modelId="{2EA9747A-7554-48A3-9FD1-21E024A94BFF}">
      <dsp:nvSpPr>
        <dsp:cNvPr id="0" name=""/>
        <dsp:cNvSpPr/>
      </dsp:nvSpPr>
      <dsp:spPr>
        <a:xfrm>
          <a:off x="2103120" y="1074183"/>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5CB988-AD11-429B-B93E-9FB6DFD518E9}">
      <dsp:nvSpPr>
        <dsp:cNvPr id="0" name=""/>
        <dsp:cNvSpPr/>
      </dsp:nvSpPr>
      <dsp:spPr>
        <a:xfrm>
          <a:off x="2260854" y="1125335"/>
          <a:ext cx="8254746" cy="102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l" defTabSz="1333500">
            <a:lnSpc>
              <a:spcPct val="90000"/>
            </a:lnSpc>
            <a:spcBef>
              <a:spcPct val="0"/>
            </a:spcBef>
            <a:spcAft>
              <a:spcPct val="35000"/>
            </a:spcAft>
          </a:pPr>
          <a:r>
            <a:rPr lang="es-ES" sz="3000" kern="1200" dirty="0">
              <a:latin typeface="Arial" panose="020B0604020202020204" pitchFamily="34" charset="0"/>
              <a:cs typeface="Arial" panose="020B0604020202020204" pitchFamily="34" charset="0"/>
            </a:rPr>
            <a:t>Entrevistas semi estructuradas con personas prestatarias</a:t>
          </a:r>
          <a:endParaRPr lang="es-SV" sz="3000" kern="1200" dirty="0">
            <a:latin typeface="Arial" panose="020B0604020202020204" pitchFamily="34" charset="0"/>
            <a:cs typeface="Arial" panose="020B0604020202020204" pitchFamily="34" charset="0"/>
          </a:endParaRPr>
        </a:p>
      </dsp:txBody>
      <dsp:txXfrm>
        <a:off x="2260854" y="1125335"/>
        <a:ext cx="8254746" cy="1023031"/>
      </dsp:txXfrm>
    </dsp:sp>
    <dsp:sp modelId="{F47CBD83-BE4D-4091-8E96-DF85409D2E00}">
      <dsp:nvSpPr>
        <dsp:cNvPr id="0" name=""/>
        <dsp:cNvSpPr/>
      </dsp:nvSpPr>
      <dsp:spPr>
        <a:xfrm>
          <a:off x="2103120" y="2148366"/>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110032-D5E2-44A6-98A9-86A474F8ADA9}">
      <dsp:nvSpPr>
        <dsp:cNvPr id="0" name=""/>
        <dsp:cNvSpPr/>
      </dsp:nvSpPr>
      <dsp:spPr>
        <a:xfrm>
          <a:off x="2260854" y="2199518"/>
          <a:ext cx="8254746" cy="102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l" defTabSz="1333500">
            <a:lnSpc>
              <a:spcPct val="90000"/>
            </a:lnSpc>
            <a:spcBef>
              <a:spcPct val="0"/>
            </a:spcBef>
            <a:spcAft>
              <a:spcPct val="35000"/>
            </a:spcAft>
          </a:pPr>
          <a:r>
            <a:rPr lang="es-ES" sz="3000" kern="1200" dirty="0">
              <a:latin typeface="Arial" panose="020B0604020202020204" pitchFamily="34" charset="0"/>
              <a:cs typeface="Arial" panose="020B0604020202020204" pitchFamily="34" charset="0"/>
            </a:rPr>
            <a:t>Grupo focales con mujeres organizadas</a:t>
          </a:r>
          <a:endParaRPr lang="es-SV" sz="3000" kern="1200" dirty="0">
            <a:latin typeface="Arial" panose="020B0604020202020204" pitchFamily="34" charset="0"/>
            <a:cs typeface="Arial" panose="020B0604020202020204" pitchFamily="34" charset="0"/>
          </a:endParaRPr>
        </a:p>
      </dsp:txBody>
      <dsp:txXfrm>
        <a:off x="2260854" y="2199518"/>
        <a:ext cx="8254746" cy="1023031"/>
      </dsp:txXfrm>
    </dsp:sp>
    <dsp:sp modelId="{2550AA87-1A6C-4BCC-8140-534722639CC9}">
      <dsp:nvSpPr>
        <dsp:cNvPr id="0" name=""/>
        <dsp:cNvSpPr/>
      </dsp:nvSpPr>
      <dsp:spPr>
        <a:xfrm>
          <a:off x="2103120" y="3222550"/>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12B8C3-483B-4AE3-A729-8CD6FFC02167}">
      <dsp:nvSpPr>
        <dsp:cNvPr id="0" name=""/>
        <dsp:cNvSpPr/>
      </dsp:nvSpPr>
      <dsp:spPr>
        <a:xfrm>
          <a:off x="2260854" y="3273701"/>
          <a:ext cx="8254746" cy="102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l" defTabSz="1333500">
            <a:lnSpc>
              <a:spcPct val="90000"/>
            </a:lnSpc>
            <a:spcBef>
              <a:spcPct val="0"/>
            </a:spcBef>
            <a:spcAft>
              <a:spcPct val="35000"/>
            </a:spcAft>
          </a:pPr>
          <a:r>
            <a:rPr lang="es-ES" sz="3000" kern="1200" dirty="0">
              <a:latin typeface="Arial" panose="020B0604020202020204" pitchFamily="34" charset="0"/>
              <a:cs typeface="Arial" panose="020B0604020202020204" pitchFamily="34" charset="0"/>
            </a:rPr>
            <a:t>Entrevistas en profundidad con mujeres sobrevivientes</a:t>
          </a:r>
          <a:endParaRPr lang="es-SV" sz="3000" kern="1200" dirty="0">
            <a:latin typeface="Arial" panose="020B0604020202020204" pitchFamily="34" charset="0"/>
            <a:cs typeface="Arial" panose="020B0604020202020204" pitchFamily="34" charset="0"/>
          </a:endParaRPr>
        </a:p>
      </dsp:txBody>
      <dsp:txXfrm>
        <a:off x="2260854" y="3273701"/>
        <a:ext cx="8254746" cy="1023031"/>
      </dsp:txXfrm>
    </dsp:sp>
    <dsp:sp modelId="{15B010B8-69CE-49DA-BAB1-F7F9BF7C4A49}">
      <dsp:nvSpPr>
        <dsp:cNvPr id="0" name=""/>
        <dsp:cNvSpPr/>
      </dsp:nvSpPr>
      <dsp:spPr>
        <a:xfrm>
          <a:off x="2103120" y="4296733"/>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524EB4-B132-4732-B5B3-D6C71D118F38}">
      <dsp:nvSpPr>
        <dsp:cNvPr id="0" name=""/>
        <dsp:cNvSpPr/>
      </dsp:nvSpPr>
      <dsp:spPr>
        <a:xfrm>
          <a:off x="2400062" y="663287"/>
          <a:ext cx="512504" cy="91440"/>
        </a:xfrm>
        <a:custGeom>
          <a:avLst/>
          <a:gdLst/>
          <a:ahLst/>
          <a:cxnLst/>
          <a:rect l="0" t="0" r="0" b="0"/>
          <a:pathLst>
            <a:path>
              <a:moveTo>
                <a:pt x="0" y="45720"/>
              </a:moveTo>
              <a:lnTo>
                <a:pt x="51250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latin typeface="Arial" panose="020B0604020202020204" pitchFamily="34" charset="0"/>
            <a:cs typeface="Arial" panose="020B0604020202020204" pitchFamily="34" charset="0"/>
          </a:endParaRPr>
        </a:p>
      </dsp:txBody>
      <dsp:txXfrm>
        <a:off x="2642736" y="706292"/>
        <a:ext cx="27155" cy="5431"/>
      </dsp:txXfrm>
    </dsp:sp>
    <dsp:sp modelId="{B5DC1B96-1973-414C-9401-EA9A1E1B5FA7}">
      <dsp:nvSpPr>
        <dsp:cNvPr id="0" name=""/>
        <dsp:cNvSpPr/>
      </dsp:nvSpPr>
      <dsp:spPr>
        <a:xfrm>
          <a:off x="40540" y="611"/>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El 7 de junio de 2020 enfrentó violencia sexual. </a:t>
          </a:r>
        </a:p>
      </dsp:txBody>
      <dsp:txXfrm>
        <a:off x="40540" y="611"/>
        <a:ext cx="2361321" cy="1416793"/>
      </dsp:txXfrm>
    </dsp:sp>
    <dsp:sp modelId="{92FB1062-E1CB-45F4-98F7-0DEA9693ED7B}">
      <dsp:nvSpPr>
        <dsp:cNvPr id="0" name=""/>
        <dsp:cNvSpPr/>
      </dsp:nvSpPr>
      <dsp:spPr>
        <a:xfrm>
          <a:off x="5304487" y="663287"/>
          <a:ext cx="512504" cy="91440"/>
        </a:xfrm>
        <a:custGeom>
          <a:avLst/>
          <a:gdLst/>
          <a:ahLst/>
          <a:cxnLst/>
          <a:rect l="0" t="0" r="0" b="0"/>
          <a:pathLst>
            <a:path>
              <a:moveTo>
                <a:pt x="0" y="45720"/>
              </a:moveTo>
              <a:lnTo>
                <a:pt x="51250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latin typeface="Arial" panose="020B0604020202020204" pitchFamily="34" charset="0"/>
            <a:cs typeface="Arial" panose="020B0604020202020204" pitchFamily="34" charset="0"/>
          </a:endParaRPr>
        </a:p>
      </dsp:txBody>
      <dsp:txXfrm>
        <a:off x="5547162" y="706292"/>
        <a:ext cx="27155" cy="5431"/>
      </dsp:txXfrm>
    </dsp:sp>
    <dsp:sp modelId="{79F41A77-96BF-452D-A4A6-C2E15DCC8614}">
      <dsp:nvSpPr>
        <dsp:cNvPr id="0" name=""/>
        <dsp:cNvSpPr/>
      </dsp:nvSpPr>
      <dsp:spPr>
        <a:xfrm>
          <a:off x="2944966" y="611"/>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Le contó los hechos a su hija, por temor a que ella también hubiese sido víctima su hija se sorprendió. </a:t>
          </a:r>
          <a:endParaRPr lang="es-ES" sz="1100" kern="1200" dirty="0">
            <a:latin typeface="Arial" panose="020B0604020202020204" pitchFamily="34" charset="0"/>
            <a:cs typeface="Arial" panose="020B0604020202020204" pitchFamily="34" charset="0"/>
          </a:endParaRPr>
        </a:p>
      </dsp:txBody>
      <dsp:txXfrm>
        <a:off x="2944966" y="611"/>
        <a:ext cx="2361321" cy="1416793"/>
      </dsp:txXfrm>
    </dsp:sp>
    <dsp:sp modelId="{CF1D90CB-984C-4C3B-93D4-4EBB255AAFA6}">
      <dsp:nvSpPr>
        <dsp:cNvPr id="0" name=""/>
        <dsp:cNvSpPr/>
      </dsp:nvSpPr>
      <dsp:spPr>
        <a:xfrm>
          <a:off x="8208913" y="663287"/>
          <a:ext cx="512504" cy="91440"/>
        </a:xfrm>
        <a:custGeom>
          <a:avLst/>
          <a:gdLst/>
          <a:ahLst/>
          <a:cxnLst/>
          <a:rect l="0" t="0" r="0" b="0"/>
          <a:pathLst>
            <a:path>
              <a:moveTo>
                <a:pt x="0" y="45720"/>
              </a:moveTo>
              <a:lnTo>
                <a:pt x="51250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latin typeface="Arial" panose="020B0604020202020204" pitchFamily="34" charset="0"/>
            <a:cs typeface="Arial" panose="020B0604020202020204" pitchFamily="34" charset="0"/>
          </a:endParaRPr>
        </a:p>
      </dsp:txBody>
      <dsp:txXfrm>
        <a:off x="8451588" y="706292"/>
        <a:ext cx="27155" cy="5431"/>
      </dsp:txXfrm>
    </dsp:sp>
    <dsp:sp modelId="{15A68CA2-38FA-4049-83D6-750AD44E6216}">
      <dsp:nvSpPr>
        <dsp:cNvPr id="0" name=""/>
        <dsp:cNvSpPr/>
      </dsp:nvSpPr>
      <dsp:spPr>
        <a:xfrm>
          <a:off x="5849392" y="611"/>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Conversó con su hijo estudiante de psicología. Le recomendó consultar con una oenegé.</a:t>
          </a:r>
        </a:p>
      </dsp:txBody>
      <dsp:txXfrm>
        <a:off x="5849392" y="611"/>
        <a:ext cx="2361321" cy="1416793"/>
      </dsp:txXfrm>
    </dsp:sp>
    <dsp:sp modelId="{BAB9E653-6586-400D-B184-CE0422E930E2}">
      <dsp:nvSpPr>
        <dsp:cNvPr id="0" name=""/>
        <dsp:cNvSpPr/>
      </dsp:nvSpPr>
      <dsp:spPr>
        <a:xfrm>
          <a:off x="1221201" y="1415604"/>
          <a:ext cx="8713277" cy="512504"/>
        </a:xfrm>
        <a:custGeom>
          <a:avLst/>
          <a:gdLst/>
          <a:ahLst/>
          <a:cxnLst/>
          <a:rect l="0" t="0" r="0" b="0"/>
          <a:pathLst>
            <a:path>
              <a:moveTo>
                <a:pt x="8713277" y="0"/>
              </a:moveTo>
              <a:lnTo>
                <a:pt x="8713277" y="273352"/>
              </a:lnTo>
              <a:lnTo>
                <a:pt x="0" y="273352"/>
              </a:lnTo>
              <a:lnTo>
                <a:pt x="0" y="512504"/>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latin typeface="Arial" panose="020B0604020202020204" pitchFamily="34" charset="0"/>
            <a:cs typeface="Arial" panose="020B0604020202020204" pitchFamily="34" charset="0"/>
          </a:endParaRPr>
        </a:p>
      </dsp:txBody>
      <dsp:txXfrm>
        <a:off x="5359585" y="1669140"/>
        <a:ext cx="436509" cy="5431"/>
      </dsp:txXfrm>
    </dsp:sp>
    <dsp:sp modelId="{9FD08CBD-445C-4EE0-ACFC-DDCB8A6570CC}">
      <dsp:nvSpPr>
        <dsp:cNvPr id="0" name=""/>
        <dsp:cNvSpPr/>
      </dsp:nvSpPr>
      <dsp:spPr>
        <a:xfrm>
          <a:off x="8753817" y="611"/>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Llamó por teléfono a ORMUSA. No respondieron. </a:t>
          </a:r>
        </a:p>
      </dsp:txBody>
      <dsp:txXfrm>
        <a:off x="8753817" y="611"/>
        <a:ext cx="2361321" cy="1416793"/>
      </dsp:txXfrm>
    </dsp:sp>
    <dsp:sp modelId="{7B3D7BEF-6A37-43AF-8D69-F0C4A480E872}">
      <dsp:nvSpPr>
        <dsp:cNvPr id="0" name=""/>
        <dsp:cNvSpPr/>
      </dsp:nvSpPr>
      <dsp:spPr>
        <a:xfrm>
          <a:off x="2400062" y="2623185"/>
          <a:ext cx="512504" cy="91440"/>
        </a:xfrm>
        <a:custGeom>
          <a:avLst/>
          <a:gdLst/>
          <a:ahLst/>
          <a:cxnLst/>
          <a:rect l="0" t="0" r="0" b="0"/>
          <a:pathLst>
            <a:path>
              <a:moveTo>
                <a:pt x="0" y="45720"/>
              </a:moveTo>
              <a:lnTo>
                <a:pt x="51250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latin typeface="Arial" panose="020B0604020202020204" pitchFamily="34" charset="0"/>
            <a:cs typeface="Arial" panose="020B0604020202020204" pitchFamily="34" charset="0"/>
          </a:endParaRPr>
        </a:p>
      </dsp:txBody>
      <dsp:txXfrm>
        <a:off x="2642736" y="2666189"/>
        <a:ext cx="27155" cy="5431"/>
      </dsp:txXfrm>
    </dsp:sp>
    <dsp:sp modelId="{6AE88806-4877-4B8E-9BED-E89D510122CB}">
      <dsp:nvSpPr>
        <dsp:cNvPr id="0" name=""/>
        <dsp:cNvSpPr/>
      </dsp:nvSpPr>
      <dsp:spPr>
        <a:xfrm>
          <a:off x="40540" y="1960508"/>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Envió un mensaje por medio de WhatsApp a ORMUSA e inmediatamente le contestaron por mensaje y le preguntaron si podían llamarle.</a:t>
          </a:r>
          <a:endParaRPr lang="es-ES" sz="1100" kern="1200" dirty="0">
            <a:latin typeface="Arial" panose="020B0604020202020204" pitchFamily="34" charset="0"/>
            <a:cs typeface="Arial" panose="020B0604020202020204" pitchFamily="34" charset="0"/>
          </a:endParaRPr>
        </a:p>
      </dsp:txBody>
      <dsp:txXfrm>
        <a:off x="40540" y="1960508"/>
        <a:ext cx="2361321" cy="1416793"/>
      </dsp:txXfrm>
    </dsp:sp>
    <dsp:sp modelId="{AD186695-CB8A-4D7E-9AAD-C2A51F6D2392}">
      <dsp:nvSpPr>
        <dsp:cNvPr id="0" name=""/>
        <dsp:cNvSpPr/>
      </dsp:nvSpPr>
      <dsp:spPr>
        <a:xfrm>
          <a:off x="5304487" y="2623185"/>
          <a:ext cx="512504" cy="91440"/>
        </a:xfrm>
        <a:custGeom>
          <a:avLst/>
          <a:gdLst/>
          <a:ahLst/>
          <a:cxnLst/>
          <a:rect l="0" t="0" r="0" b="0"/>
          <a:pathLst>
            <a:path>
              <a:moveTo>
                <a:pt x="0" y="45720"/>
              </a:moveTo>
              <a:lnTo>
                <a:pt x="51250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latin typeface="Arial" panose="020B0604020202020204" pitchFamily="34" charset="0"/>
            <a:cs typeface="Arial" panose="020B0604020202020204" pitchFamily="34" charset="0"/>
          </a:endParaRPr>
        </a:p>
      </dsp:txBody>
      <dsp:txXfrm>
        <a:off x="5547162" y="2666189"/>
        <a:ext cx="27155" cy="5431"/>
      </dsp:txXfrm>
    </dsp:sp>
    <dsp:sp modelId="{C4339016-0D07-458B-8417-5B7EBD8C2134}">
      <dsp:nvSpPr>
        <dsp:cNvPr id="0" name=""/>
        <dsp:cNvSpPr/>
      </dsp:nvSpPr>
      <dsp:spPr>
        <a:xfrm>
          <a:off x="2944966" y="1960508"/>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Por orientación de ORMUSA, acudió a una oficina de UNIMUJER ODAC, para interponer la denuncia. Fue acompañada de su hija. La refirieron al Juzgado. La atención fue rápida. </a:t>
          </a:r>
          <a:endParaRPr lang="es-ES" sz="1100" kern="1200" dirty="0">
            <a:latin typeface="Arial" panose="020B0604020202020204" pitchFamily="34" charset="0"/>
            <a:cs typeface="Arial" panose="020B0604020202020204" pitchFamily="34" charset="0"/>
          </a:endParaRPr>
        </a:p>
      </dsp:txBody>
      <dsp:txXfrm>
        <a:off x="2944966" y="1960508"/>
        <a:ext cx="2361321" cy="1416793"/>
      </dsp:txXfrm>
    </dsp:sp>
    <dsp:sp modelId="{2056F347-EF5A-49C8-94A4-D9ED160CC0D0}">
      <dsp:nvSpPr>
        <dsp:cNvPr id="0" name=""/>
        <dsp:cNvSpPr/>
      </dsp:nvSpPr>
      <dsp:spPr>
        <a:xfrm>
          <a:off x="8208913" y="2623185"/>
          <a:ext cx="512504" cy="91440"/>
        </a:xfrm>
        <a:custGeom>
          <a:avLst/>
          <a:gdLst/>
          <a:ahLst/>
          <a:cxnLst/>
          <a:rect l="0" t="0" r="0" b="0"/>
          <a:pathLst>
            <a:path>
              <a:moveTo>
                <a:pt x="0" y="45720"/>
              </a:moveTo>
              <a:lnTo>
                <a:pt x="51250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latin typeface="Arial" panose="020B0604020202020204" pitchFamily="34" charset="0"/>
            <a:cs typeface="Arial" panose="020B0604020202020204" pitchFamily="34" charset="0"/>
          </a:endParaRPr>
        </a:p>
      </dsp:txBody>
      <dsp:txXfrm>
        <a:off x="8451588" y="2666189"/>
        <a:ext cx="27155" cy="5431"/>
      </dsp:txXfrm>
    </dsp:sp>
    <dsp:sp modelId="{5956CBE8-2CCB-4D16-8F2A-C951DFDBA235}">
      <dsp:nvSpPr>
        <dsp:cNvPr id="0" name=""/>
        <dsp:cNvSpPr/>
      </dsp:nvSpPr>
      <dsp:spPr>
        <a:xfrm>
          <a:off x="5849392" y="1960508"/>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Acudió a un Juzgado de turno para solicitar medidas de protección. Fue acompañada de su hijo. La diligencia demoró 5 horas (celebraron dos audiencias, por lo que tuvo que esperar a ser atendida). </a:t>
          </a:r>
        </a:p>
      </dsp:txBody>
      <dsp:txXfrm>
        <a:off x="5849392" y="1960508"/>
        <a:ext cx="2361321" cy="1416793"/>
      </dsp:txXfrm>
    </dsp:sp>
    <dsp:sp modelId="{C52F8DA2-7606-437E-A852-98B79938836F}">
      <dsp:nvSpPr>
        <dsp:cNvPr id="0" name=""/>
        <dsp:cNvSpPr/>
      </dsp:nvSpPr>
      <dsp:spPr>
        <a:xfrm>
          <a:off x="1221201" y="3375501"/>
          <a:ext cx="8713277" cy="512504"/>
        </a:xfrm>
        <a:custGeom>
          <a:avLst/>
          <a:gdLst/>
          <a:ahLst/>
          <a:cxnLst/>
          <a:rect l="0" t="0" r="0" b="0"/>
          <a:pathLst>
            <a:path>
              <a:moveTo>
                <a:pt x="8713277" y="0"/>
              </a:moveTo>
              <a:lnTo>
                <a:pt x="8713277" y="273352"/>
              </a:lnTo>
              <a:lnTo>
                <a:pt x="0" y="273352"/>
              </a:lnTo>
              <a:lnTo>
                <a:pt x="0" y="512504"/>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latin typeface="Arial" panose="020B0604020202020204" pitchFamily="34" charset="0"/>
            <a:cs typeface="Arial" panose="020B0604020202020204" pitchFamily="34" charset="0"/>
          </a:endParaRPr>
        </a:p>
      </dsp:txBody>
      <dsp:txXfrm>
        <a:off x="5359585" y="3629038"/>
        <a:ext cx="436509" cy="5431"/>
      </dsp:txXfrm>
    </dsp:sp>
    <dsp:sp modelId="{3C4146CB-2E48-485D-984E-783268DA3B1E}">
      <dsp:nvSpPr>
        <dsp:cNvPr id="0" name=""/>
        <dsp:cNvSpPr/>
      </dsp:nvSpPr>
      <dsp:spPr>
        <a:xfrm>
          <a:off x="8753817" y="1960508"/>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Se le otorgaron medidas de protección y se señaló fecha para la celebración de la audiencia preliminar el 13 de junio de 2020.</a:t>
          </a:r>
          <a:endParaRPr lang="es-ES" sz="1100" kern="1200" dirty="0">
            <a:latin typeface="Arial" panose="020B0604020202020204" pitchFamily="34" charset="0"/>
            <a:cs typeface="Arial" panose="020B0604020202020204" pitchFamily="34" charset="0"/>
          </a:endParaRPr>
        </a:p>
      </dsp:txBody>
      <dsp:txXfrm>
        <a:off x="8753817" y="1960508"/>
        <a:ext cx="2361321" cy="1416793"/>
      </dsp:txXfrm>
    </dsp:sp>
    <dsp:sp modelId="{902740B2-201E-45B5-B943-D0AEB43474C5}">
      <dsp:nvSpPr>
        <dsp:cNvPr id="0" name=""/>
        <dsp:cNvSpPr/>
      </dsp:nvSpPr>
      <dsp:spPr>
        <a:xfrm>
          <a:off x="40540" y="3920405"/>
          <a:ext cx="2361321" cy="141679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El agresor no se presentó a la audiencia.</a:t>
          </a:r>
          <a:endParaRPr lang="es-ES" sz="1100" kern="1200" dirty="0">
            <a:latin typeface="Arial" panose="020B0604020202020204" pitchFamily="34" charset="0"/>
            <a:cs typeface="Arial" panose="020B0604020202020204" pitchFamily="34" charset="0"/>
          </a:endParaRPr>
        </a:p>
      </dsp:txBody>
      <dsp:txXfrm>
        <a:off x="40540" y="3920405"/>
        <a:ext cx="2361321" cy="14167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521C3-5853-4175-90FD-3889E5A75F20}">
      <dsp:nvSpPr>
        <dsp:cNvPr id="0" name=""/>
        <dsp:cNvSpPr/>
      </dsp:nvSpPr>
      <dsp:spPr>
        <a:xfrm>
          <a:off x="2353698" y="995699"/>
          <a:ext cx="510659" cy="91440"/>
        </a:xfrm>
        <a:custGeom>
          <a:avLst/>
          <a:gdLst/>
          <a:ahLst/>
          <a:cxnLst/>
          <a:rect l="0" t="0" r="0" b="0"/>
          <a:pathLst>
            <a:path>
              <a:moveTo>
                <a:pt x="0" y="45720"/>
              </a:moveTo>
              <a:lnTo>
                <a:pt x="51065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2595497" y="1038713"/>
        <a:ext cx="27062" cy="5412"/>
      </dsp:txXfrm>
    </dsp:sp>
    <dsp:sp modelId="{3345786C-9209-49F6-8C94-BC67C82F97C9}">
      <dsp:nvSpPr>
        <dsp:cNvPr id="0" name=""/>
        <dsp:cNvSpPr/>
      </dsp:nvSpPr>
      <dsp:spPr>
        <a:xfrm>
          <a:off x="2196" y="335428"/>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15 de abril de 2020 ocurrieron los hechos de violencia sexual contra su hija.</a:t>
          </a:r>
        </a:p>
      </dsp:txBody>
      <dsp:txXfrm>
        <a:off x="2196" y="335428"/>
        <a:ext cx="2353301" cy="1411981"/>
      </dsp:txXfrm>
    </dsp:sp>
    <dsp:sp modelId="{8502E8B5-1AD7-494C-BF7D-19362D7EF2C3}">
      <dsp:nvSpPr>
        <dsp:cNvPr id="0" name=""/>
        <dsp:cNvSpPr/>
      </dsp:nvSpPr>
      <dsp:spPr>
        <a:xfrm>
          <a:off x="5248260" y="995699"/>
          <a:ext cx="510659" cy="91440"/>
        </a:xfrm>
        <a:custGeom>
          <a:avLst/>
          <a:gdLst/>
          <a:ahLst/>
          <a:cxnLst/>
          <a:rect l="0" t="0" r="0" b="0"/>
          <a:pathLst>
            <a:path>
              <a:moveTo>
                <a:pt x="0" y="45720"/>
              </a:moveTo>
              <a:lnTo>
                <a:pt x="51065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5490058" y="1038713"/>
        <a:ext cx="27062" cy="5412"/>
      </dsp:txXfrm>
    </dsp:sp>
    <dsp:sp modelId="{35259543-1134-475A-BADC-2669489C305A}">
      <dsp:nvSpPr>
        <dsp:cNvPr id="0" name=""/>
        <dsp:cNvSpPr/>
      </dsp:nvSpPr>
      <dsp:spPr>
        <a:xfrm>
          <a:off x="2896758" y="335428"/>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Inmediatamente después de sospechar que algo había sucedido a su hija, solicitó ayuda de sus vecinas, le recomendaron acudir a la Unidad de Salud.</a:t>
          </a:r>
        </a:p>
      </dsp:txBody>
      <dsp:txXfrm>
        <a:off x="2896758" y="335428"/>
        <a:ext cx="2353301" cy="1411981"/>
      </dsp:txXfrm>
    </dsp:sp>
    <dsp:sp modelId="{7DA2DDBC-29BC-45F2-92CF-E71A3B0CBE5D}">
      <dsp:nvSpPr>
        <dsp:cNvPr id="0" name=""/>
        <dsp:cNvSpPr/>
      </dsp:nvSpPr>
      <dsp:spPr>
        <a:xfrm>
          <a:off x="8142821" y="995699"/>
          <a:ext cx="510659" cy="91440"/>
        </a:xfrm>
        <a:custGeom>
          <a:avLst/>
          <a:gdLst/>
          <a:ahLst/>
          <a:cxnLst/>
          <a:rect l="0" t="0" r="0" b="0"/>
          <a:pathLst>
            <a:path>
              <a:moveTo>
                <a:pt x="0" y="45720"/>
              </a:moveTo>
              <a:lnTo>
                <a:pt x="51065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8384619" y="1038713"/>
        <a:ext cx="27062" cy="5412"/>
      </dsp:txXfrm>
    </dsp:sp>
    <dsp:sp modelId="{4EDC488D-FF82-4E87-AFC0-2AEC0642FC48}">
      <dsp:nvSpPr>
        <dsp:cNvPr id="0" name=""/>
        <dsp:cNvSpPr/>
      </dsp:nvSpPr>
      <dsp:spPr>
        <a:xfrm>
          <a:off x="5791319" y="335428"/>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Acudió a Unidad de Salud donde le informaron que no podrían atenderla, que debía acudir a la PNC y que la niña debía ser examinada por un médico forense del </a:t>
          </a:r>
          <a:r>
            <a:rPr lang="es-ES" sz="1100" b="1" kern="1200" dirty="0">
              <a:solidFill>
                <a:schemeClr val="tx1"/>
              </a:solidFill>
              <a:latin typeface="Arial" panose="020B0604020202020204" pitchFamily="34" charset="0"/>
              <a:cs typeface="Arial" panose="020B0604020202020204" pitchFamily="34" charset="0"/>
            </a:rPr>
            <a:t>IML</a:t>
          </a:r>
          <a:r>
            <a:rPr lang="es-ES" sz="1100" kern="1200" dirty="0">
              <a:solidFill>
                <a:schemeClr val="tx1"/>
              </a:solidFill>
              <a:latin typeface="Arial" panose="020B0604020202020204" pitchFamily="34" charset="0"/>
              <a:cs typeface="Arial" panose="020B0604020202020204" pitchFamily="34" charset="0"/>
            </a:rPr>
            <a:t>.</a:t>
          </a:r>
          <a:r>
            <a:rPr lang="es-ES" sz="1100" kern="1200" dirty="0">
              <a:latin typeface="Arial" panose="020B0604020202020204" pitchFamily="34" charset="0"/>
              <a:cs typeface="Arial" panose="020B0604020202020204" pitchFamily="34" charset="0"/>
            </a:rPr>
            <a:t> </a:t>
          </a:r>
        </a:p>
      </dsp:txBody>
      <dsp:txXfrm>
        <a:off x="5791319" y="335428"/>
        <a:ext cx="2353301" cy="1411981"/>
      </dsp:txXfrm>
    </dsp:sp>
    <dsp:sp modelId="{DDB54F46-A258-485F-97FB-8048A0EE29FB}">
      <dsp:nvSpPr>
        <dsp:cNvPr id="0" name=""/>
        <dsp:cNvSpPr/>
      </dsp:nvSpPr>
      <dsp:spPr>
        <a:xfrm>
          <a:off x="1178847" y="1745609"/>
          <a:ext cx="8683684" cy="510659"/>
        </a:xfrm>
        <a:custGeom>
          <a:avLst/>
          <a:gdLst/>
          <a:ahLst/>
          <a:cxnLst/>
          <a:rect l="0" t="0" r="0" b="0"/>
          <a:pathLst>
            <a:path>
              <a:moveTo>
                <a:pt x="8683684" y="0"/>
              </a:moveTo>
              <a:lnTo>
                <a:pt x="8683684" y="272429"/>
              </a:lnTo>
              <a:lnTo>
                <a:pt x="0" y="272429"/>
              </a:lnTo>
              <a:lnTo>
                <a:pt x="0" y="51065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5303176" y="1998233"/>
        <a:ext cx="435026" cy="5412"/>
      </dsp:txXfrm>
    </dsp:sp>
    <dsp:sp modelId="{DFB14F9E-DAFD-41C5-A2C7-99A1F226F68C}">
      <dsp:nvSpPr>
        <dsp:cNvPr id="0" name=""/>
        <dsp:cNvSpPr/>
      </dsp:nvSpPr>
      <dsp:spPr>
        <a:xfrm>
          <a:off x="8685881" y="335428"/>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Acudió a la PNC, quienes la acompañaron al IML. </a:t>
          </a:r>
        </a:p>
      </dsp:txBody>
      <dsp:txXfrm>
        <a:off x="8685881" y="335428"/>
        <a:ext cx="2353301" cy="1411981"/>
      </dsp:txXfrm>
    </dsp:sp>
    <dsp:sp modelId="{03C06516-9D7D-499F-9D72-F71B69B02801}">
      <dsp:nvSpPr>
        <dsp:cNvPr id="0" name=""/>
        <dsp:cNvSpPr/>
      </dsp:nvSpPr>
      <dsp:spPr>
        <a:xfrm>
          <a:off x="2353698" y="2948940"/>
          <a:ext cx="510659" cy="91440"/>
        </a:xfrm>
        <a:custGeom>
          <a:avLst/>
          <a:gdLst/>
          <a:ahLst/>
          <a:cxnLst/>
          <a:rect l="0" t="0" r="0" b="0"/>
          <a:pathLst>
            <a:path>
              <a:moveTo>
                <a:pt x="0" y="45720"/>
              </a:moveTo>
              <a:lnTo>
                <a:pt x="51065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2595497" y="2991953"/>
        <a:ext cx="27062" cy="5412"/>
      </dsp:txXfrm>
    </dsp:sp>
    <dsp:sp modelId="{C0547794-98AC-4B5F-9683-46654B347315}">
      <dsp:nvSpPr>
        <dsp:cNvPr id="0" name=""/>
        <dsp:cNvSpPr/>
      </dsp:nvSpPr>
      <dsp:spPr>
        <a:xfrm>
          <a:off x="2196" y="2288669"/>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Junto con la PNC fueron a FGR, en dicha oficina no ingresaron las víctimas, solamente un policía: "estaba cayendo una gran tormenta".</a:t>
          </a:r>
        </a:p>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Fue derivada al IML. </a:t>
          </a:r>
        </a:p>
      </dsp:txBody>
      <dsp:txXfrm>
        <a:off x="2196" y="2288669"/>
        <a:ext cx="2353301" cy="1411981"/>
      </dsp:txXfrm>
    </dsp:sp>
    <dsp:sp modelId="{EA3E8D3B-A46A-4559-BFF1-0B1ADB2C3AEB}">
      <dsp:nvSpPr>
        <dsp:cNvPr id="0" name=""/>
        <dsp:cNvSpPr/>
      </dsp:nvSpPr>
      <dsp:spPr>
        <a:xfrm>
          <a:off x="5248260" y="2948940"/>
          <a:ext cx="510659" cy="91440"/>
        </a:xfrm>
        <a:custGeom>
          <a:avLst/>
          <a:gdLst/>
          <a:ahLst/>
          <a:cxnLst/>
          <a:rect l="0" t="0" r="0" b="0"/>
          <a:pathLst>
            <a:path>
              <a:moveTo>
                <a:pt x="0" y="45720"/>
              </a:moveTo>
              <a:lnTo>
                <a:pt x="51065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5490058" y="2991953"/>
        <a:ext cx="27062" cy="5412"/>
      </dsp:txXfrm>
    </dsp:sp>
    <dsp:sp modelId="{7C4A8A01-43A5-42BD-8189-CEF9D3A583F5}">
      <dsp:nvSpPr>
        <dsp:cNvPr id="0" name=""/>
        <dsp:cNvSpPr/>
      </dsp:nvSpPr>
      <dsp:spPr>
        <a:xfrm>
          <a:off x="2896758" y="2288669"/>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Fue trasladada por la PNC al IML, donde la niña fue examinada. Tuvo que esperar.</a:t>
          </a:r>
        </a:p>
      </dsp:txBody>
      <dsp:txXfrm>
        <a:off x="2896758" y="2288669"/>
        <a:ext cx="2353301" cy="1411981"/>
      </dsp:txXfrm>
    </dsp:sp>
    <dsp:sp modelId="{9A7D7F7E-C8EF-4CD9-8627-3FD7F1AC9794}">
      <dsp:nvSpPr>
        <dsp:cNvPr id="0" name=""/>
        <dsp:cNvSpPr/>
      </dsp:nvSpPr>
      <dsp:spPr>
        <a:xfrm>
          <a:off x="8142821" y="2948940"/>
          <a:ext cx="510659" cy="91440"/>
        </a:xfrm>
        <a:custGeom>
          <a:avLst/>
          <a:gdLst/>
          <a:ahLst/>
          <a:cxnLst/>
          <a:rect l="0" t="0" r="0" b="0"/>
          <a:pathLst>
            <a:path>
              <a:moveTo>
                <a:pt x="0" y="45720"/>
              </a:moveTo>
              <a:lnTo>
                <a:pt x="51065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8384619" y="2991953"/>
        <a:ext cx="27062" cy="5412"/>
      </dsp:txXfrm>
    </dsp:sp>
    <dsp:sp modelId="{375F9243-50EE-4F25-9FCD-22C94AE061B7}">
      <dsp:nvSpPr>
        <dsp:cNvPr id="0" name=""/>
        <dsp:cNvSpPr/>
      </dsp:nvSpPr>
      <dsp:spPr>
        <a:xfrm>
          <a:off x="5791319" y="2288669"/>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 </a:t>
          </a:r>
        </a:p>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El 16 de abril de 2020 acudió a FGR a rendir su declaración.</a:t>
          </a:r>
        </a:p>
      </dsp:txBody>
      <dsp:txXfrm>
        <a:off x="5791319" y="2288669"/>
        <a:ext cx="2353301" cy="1411981"/>
      </dsp:txXfrm>
    </dsp:sp>
    <dsp:sp modelId="{9D1A061F-0E66-4972-94C4-2CA9BBD86391}">
      <dsp:nvSpPr>
        <dsp:cNvPr id="0" name=""/>
        <dsp:cNvSpPr/>
      </dsp:nvSpPr>
      <dsp:spPr>
        <a:xfrm>
          <a:off x="1178847" y="3698850"/>
          <a:ext cx="8683684" cy="510659"/>
        </a:xfrm>
        <a:custGeom>
          <a:avLst/>
          <a:gdLst/>
          <a:ahLst/>
          <a:cxnLst/>
          <a:rect l="0" t="0" r="0" b="0"/>
          <a:pathLst>
            <a:path>
              <a:moveTo>
                <a:pt x="8683684" y="0"/>
              </a:moveTo>
              <a:lnTo>
                <a:pt x="8683684" y="272429"/>
              </a:lnTo>
              <a:lnTo>
                <a:pt x="0" y="272429"/>
              </a:lnTo>
              <a:lnTo>
                <a:pt x="0" y="51065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5303176" y="3951474"/>
        <a:ext cx="435026" cy="5412"/>
      </dsp:txXfrm>
    </dsp:sp>
    <dsp:sp modelId="{BB31AA07-F22B-4CE3-8770-9FD8118B9799}">
      <dsp:nvSpPr>
        <dsp:cNvPr id="0" name=""/>
        <dsp:cNvSpPr/>
      </dsp:nvSpPr>
      <dsp:spPr>
        <a:xfrm>
          <a:off x="8685881" y="2288669"/>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SV" sz="1100" kern="1200" dirty="0">
              <a:latin typeface="Arial" panose="020B0604020202020204" pitchFamily="34" charset="0"/>
              <a:cs typeface="Arial" panose="020B0604020202020204" pitchFamily="34" charset="0"/>
            </a:rPr>
            <a:t>El 18 de abril se celebró Audiencia Inicial en el Juzgado de Paz por el Delito de Agresión Sexual en Menor e Incapaz. </a:t>
          </a:r>
          <a:endParaRPr lang="es-ES" sz="1100" kern="1200" dirty="0">
            <a:latin typeface="Arial" panose="020B0604020202020204" pitchFamily="34" charset="0"/>
            <a:cs typeface="Arial" panose="020B0604020202020204" pitchFamily="34" charset="0"/>
          </a:endParaRPr>
        </a:p>
      </dsp:txBody>
      <dsp:txXfrm>
        <a:off x="8685881" y="2288669"/>
        <a:ext cx="2353301" cy="1411981"/>
      </dsp:txXfrm>
    </dsp:sp>
    <dsp:sp modelId="{F85E067E-DF76-4D63-8433-7C127A13ED03}">
      <dsp:nvSpPr>
        <dsp:cNvPr id="0" name=""/>
        <dsp:cNvSpPr/>
      </dsp:nvSpPr>
      <dsp:spPr>
        <a:xfrm>
          <a:off x="2353698" y="4902180"/>
          <a:ext cx="510659" cy="91440"/>
        </a:xfrm>
        <a:custGeom>
          <a:avLst/>
          <a:gdLst/>
          <a:ahLst/>
          <a:cxnLst/>
          <a:rect l="0" t="0" r="0" b="0"/>
          <a:pathLst>
            <a:path>
              <a:moveTo>
                <a:pt x="0" y="45720"/>
              </a:moveTo>
              <a:lnTo>
                <a:pt x="51065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latin typeface="Arial" panose="020B0604020202020204" pitchFamily="34" charset="0"/>
            <a:cs typeface="Arial" panose="020B0604020202020204" pitchFamily="34" charset="0"/>
          </a:endParaRPr>
        </a:p>
      </dsp:txBody>
      <dsp:txXfrm>
        <a:off x="2595497" y="4945194"/>
        <a:ext cx="27062" cy="5412"/>
      </dsp:txXfrm>
    </dsp:sp>
    <dsp:sp modelId="{A42705BA-B0D7-43C0-AFFA-C4022D735586}">
      <dsp:nvSpPr>
        <dsp:cNvPr id="0" name=""/>
        <dsp:cNvSpPr/>
      </dsp:nvSpPr>
      <dsp:spPr>
        <a:xfrm>
          <a:off x="2196" y="4241910"/>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El siguiente día el agresor salió en libertad. </a:t>
          </a:r>
        </a:p>
      </dsp:txBody>
      <dsp:txXfrm>
        <a:off x="2196" y="4241910"/>
        <a:ext cx="2353301" cy="1411981"/>
      </dsp:txXfrm>
    </dsp:sp>
    <dsp:sp modelId="{10452361-FC15-49D0-A3BF-1F7D2BCE35AD}">
      <dsp:nvSpPr>
        <dsp:cNvPr id="0" name=""/>
        <dsp:cNvSpPr/>
      </dsp:nvSpPr>
      <dsp:spPr>
        <a:xfrm>
          <a:off x="2896758" y="4241910"/>
          <a:ext cx="2353301" cy="141198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a:latin typeface="Arial" panose="020B0604020202020204" pitchFamily="34" charset="0"/>
              <a:cs typeface="Arial" panose="020B0604020202020204" pitchFamily="34" charset="0"/>
            </a:rPr>
            <a:t>Solicitó apoyo en ORMUSA. Se le asignó una psicóloga. Se han realizado gestiones para investigar las razones por las cuales el agresor está en libertad. </a:t>
          </a:r>
        </a:p>
      </dsp:txBody>
      <dsp:txXfrm>
        <a:off x="2896758" y="4241910"/>
        <a:ext cx="2353301" cy="14119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82D26-E2ED-4C21-8FDB-C75ADB34DA25}">
      <dsp:nvSpPr>
        <dsp:cNvPr id="0" name=""/>
        <dsp:cNvSpPr/>
      </dsp:nvSpPr>
      <dsp:spPr>
        <a:xfrm>
          <a:off x="5406" y="161947"/>
          <a:ext cx="2072312" cy="771405"/>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just" defTabSz="711200">
            <a:lnSpc>
              <a:spcPct val="90000"/>
            </a:lnSpc>
            <a:spcBef>
              <a:spcPct val="0"/>
            </a:spcBef>
            <a:spcAft>
              <a:spcPct val="35000"/>
            </a:spcAft>
          </a:pPr>
          <a:r>
            <a:rPr lang="es-SV" sz="1600" b="1" kern="1200">
              <a:effectLst/>
              <a:latin typeface="Arial" panose="020B0604020202020204" pitchFamily="34" charset="0"/>
              <a:ea typeface="Calibri" panose="020F0502020204030204" pitchFamily="34" charset="0"/>
              <a:cs typeface="Arial" panose="020B0604020202020204" pitchFamily="34" charset="0"/>
            </a:rPr>
            <a:t>Factores impulsores internos</a:t>
          </a:r>
          <a:r>
            <a:rPr lang="es-SV" sz="1600" kern="1200">
              <a:effectLst/>
              <a:latin typeface="Arial" panose="020B0604020202020204" pitchFamily="34" charset="0"/>
              <a:ea typeface="Calibri" panose="020F0502020204030204" pitchFamily="34" charset="0"/>
              <a:cs typeface="Arial" panose="020B0604020202020204" pitchFamily="34" charset="0"/>
            </a:rPr>
            <a:t>: </a:t>
          </a:r>
          <a:endParaRPr lang="es-SV" sz="1600" kern="1200" dirty="0">
            <a:latin typeface="Arial" panose="020B0604020202020204" pitchFamily="34" charset="0"/>
            <a:cs typeface="Arial" panose="020B0604020202020204" pitchFamily="34" charset="0"/>
          </a:endParaRPr>
        </a:p>
      </dsp:txBody>
      <dsp:txXfrm>
        <a:off x="5406" y="161947"/>
        <a:ext cx="2072312" cy="771405"/>
      </dsp:txXfrm>
    </dsp:sp>
    <dsp:sp modelId="{AE451321-8EF7-4C38-9AF4-92DF6BE64110}">
      <dsp:nvSpPr>
        <dsp:cNvPr id="0" name=""/>
        <dsp:cNvSpPr/>
      </dsp:nvSpPr>
      <dsp:spPr>
        <a:xfrm>
          <a:off x="5406" y="933352"/>
          <a:ext cx="2072312" cy="5111190"/>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es-SV" sz="1800" kern="1200" dirty="0">
              <a:latin typeface="Arial" panose="020B0604020202020204" pitchFamily="34" charset="0"/>
              <a:cs typeface="Arial" panose="020B0604020202020204" pitchFamily="34" charset="0"/>
            </a:rPr>
            <a:t>convencimiento de que el agresor no va a cambiar; convencimiento de que los recursos personales se han agotado; enojo y desamor; estado de saturación con la situación y ponerse metas y proyectos propios.</a:t>
          </a:r>
        </a:p>
      </dsp:txBody>
      <dsp:txXfrm>
        <a:off x="5406" y="933352"/>
        <a:ext cx="2072312" cy="5111190"/>
      </dsp:txXfrm>
    </dsp:sp>
    <dsp:sp modelId="{AB302A93-D164-495E-B8F4-F9F81DF646A2}">
      <dsp:nvSpPr>
        <dsp:cNvPr id="0" name=""/>
        <dsp:cNvSpPr/>
      </dsp:nvSpPr>
      <dsp:spPr>
        <a:xfrm>
          <a:off x="2367842" y="161947"/>
          <a:ext cx="2072312" cy="771405"/>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just" defTabSz="711200">
            <a:lnSpc>
              <a:spcPct val="90000"/>
            </a:lnSpc>
            <a:spcBef>
              <a:spcPct val="0"/>
            </a:spcBef>
            <a:spcAft>
              <a:spcPct val="35000"/>
            </a:spcAft>
          </a:pPr>
          <a:r>
            <a:rPr lang="es-SV" sz="1600" b="1" kern="1200">
              <a:effectLst/>
              <a:latin typeface="Arial" panose="020B0604020202020204" pitchFamily="34" charset="0"/>
              <a:ea typeface="Calibri" panose="020F0502020204030204" pitchFamily="34" charset="0"/>
              <a:cs typeface="Arial" panose="020B0604020202020204" pitchFamily="34" charset="0"/>
            </a:rPr>
            <a:t>Factores impulsores externos:</a:t>
          </a:r>
          <a:r>
            <a:rPr lang="es-SV" sz="1600" kern="1200">
              <a:effectLst/>
              <a:latin typeface="Arial" panose="020B0604020202020204" pitchFamily="34" charset="0"/>
              <a:ea typeface="Calibri" panose="020F0502020204030204" pitchFamily="34" charset="0"/>
              <a:cs typeface="Arial" panose="020B0604020202020204" pitchFamily="34" charset="0"/>
            </a:rPr>
            <a:t> </a:t>
          </a:r>
          <a:endParaRPr lang="es-SV" sz="1600" kern="1200" dirty="0">
            <a:latin typeface="Arial" panose="020B0604020202020204" pitchFamily="34" charset="0"/>
            <a:cs typeface="Arial" panose="020B0604020202020204" pitchFamily="34" charset="0"/>
          </a:endParaRPr>
        </a:p>
      </dsp:txBody>
      <dsp:txXfrm>
        <a:off x="2367842" y="161947"/>
        <a:ext cx="2072312" cy="771405"/>
      </dsp:txXfrm>
    </dsp:sp>
    <dsp:sp modelId="{A6DD514C-6DDA-49D4-9272-E0F0337CC495}">
      <dsp:nvSpPr>
        <dsp:cNvPr id="0" name=""/>
        <dsp:cNvSpPr/>
      </dsp:nvSpPr>
      <dsp:spPr>
        <a:xfrm>
          <a:off x="2367842" y="933352"/>
          <a:ext cx="2072312" cy="5111190"/>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es-SV" sz="1800" kern="1200">
              <a:effectLst/>
              <a:latin typeface="Arial" panose="020B0604020202020204" pitchFamily="34" charset="0"/>
              <a:ea typeface="Calibri" panose="020F0502020204030204" pitchFamily="34" charset="0"/>
              <a:cs typeface="Arial" panose="020B0604020202020204" pitchFamily="34" charset="0"/>
            </a:rPr>
            <a:t>la violencia misma ejercida contra ellas; la violencia contra hijos e hijas; apoyo de personas cercanas; condiciones materiales y económicas favorables e información precisa y servicios de calidad.</a:t>
          </a:r>
          <a:endParaRPr lang="es-SV" sz="1800" kern="1200" dirty="0">
            <a:latin typeface="Arial" panose="020B0604020202020204" pitchFamily="34" charset="0"/>
            <a:cs typeface="Arial" panose="020B0604020202020204" pitchFamily="34" charset="0"/>
          </a:endParaRPr>
        </a:p>
      </dsp:txBody>
      <dsp:txXfrm>
        <a:off x="2367842" y="933352"/>
        <a:ext cx="2072312" cy="5111190"/>
      </dsp:txXfrm>
    </dsp:sp>
    <dsp:sp modelId="{8E58A81D-E8F7-48AB-BCB1-1328CE3DEC16}">
      <dsp:nvSpPr>
        <dsp:cNvPr id="0" name=""/>
        <dsp:cNvSpPr/>
      </dsp:nvSpPr>
      <dsp:spPr>
        <a:xfrm>
          <a:off x="4730278" y="161947"/>
          <a:ext cx="2072312" cy="771405"/>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just" defTabSz="711200">
            <a:lnSpc>
              <a:spcPct val="90000"/>
            </a:lnSpc>
            <a:spcBef>
              <a:spcPct val="0"/>
            </a:spcBef>
            <a:spcAft>
              <a:spcPct val="35000"/>
            </a:spcAft>
          </a:pPr>
          <a:r>
            <a:rPr lang="es-SV" sz="1600" b="1" kern="1200">
              <a:effectLst/>
              <a:latin typeface="Arial" panose="020B0604020202020204" pitchFamily="34" charset="0"/>
              <a:ea typeface="Calibri" panose="020F0502020204030204" pitchFamily="34" charset="0"/>
              <a:cs typeface="Arial" panose="020B0604020202020204" pitchFamily="34" charset="0"/>
            </a:rPr>
            <a:t>Factores inhibidores internos</a:t>
          </a:r>
          <a:r>
            <a:rPr lang="es-SV" sz="1600" kern="1200">
              <a:effectLst/>
              <a:latin typeface="Arial" panose="020B0604020202020204" pitchFamily="34" charset="0"/>
              <a:ea typeface="Calibri" panose="020F0502020204030204" pitchFamily="34" charset="0"/>
              <a:cs typeface="Arial" panose="020B0604020202020204" pitchFamily="34" charset="0"/>
            </a:rPr>
            <a:t>: </a:t>
          </a:r>
          <a:endParaRPr lang="es-SV" sz="1600" kern="1200" dirty="0">
            <a:latin typeface="Arial" panose="020B0604020202020204" pitchFamily="34" charset="0"/>
            <a:cs typeface="Arial" panose="020B0604020202020204" pitchFamily="34" charset="0"/>
          </a:endParaRPr>
        </a:p>
      </dsp:txBody>
      <dsp:txXfrm>
        <a:off x="4730278" y="161947"/>
        <a:ext cx="2072312" cy="771405"/>
      </dsp:txXfrm>
    </dsp:sp>
    <dsp:sp modelId="{FAAD602A-3A14-447F-B750-705F8531C6AA}">
      <dsp:nvSpPr>
        <dsp:cNvPr id="0" name=""/>
        <dsp:cNvSpPr/>
      </dsp:nvSpPr>
      <dsp:spPr>
        <a:xfrm>
          <a:off x="4730278" y="933352"/>
          <a:ext cx="2072312" cy="5111190"/>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es-SV" sz="1800" kern="1200" dirty="0">
              <a:effectLst/>
              <a:latin typeface="Arial" panose="020B0604020202020204" pitchFamily="34" charset="0"/>
              <a:ea typeface="Calibri" panose="020F0502020204030204" pitchFamily="34" charset="0"/>
              <a:cs typeface="Arial" panose="020B0604020202020204" pitchFamily="34" charset="0"/>
            </a:rPr>
            <a:t>Miedos, culpa, vergüenza, amor por el agresor, idea de que lo que ocurre al interior de la familia es privado, manipulación del agresor y dinámicas del ciclo de la violencia y desconocimiento de sus derechos y falta de información.</a:t>
          </a:r>
          <a:endParaRPr lang="es-SV" sz="1800" kern="1200" dirty="0">
            <a:latin typeface="Arial" panose="020B0604020202020204" pitchFamily="34" charset="0"/>
            <a:cs typeface="Arial" panose="020B0604020202020204" pitchFamily="34" charset="0"/>
          </a:endParaRPr>
        </a:p>
      </dsp:txBody>
      <dsp:txXfrm>
        <a:off x="4730278" y="933352"/>
        <a:ext cx="2072312" cy="5111190"/>
      </dsp:txXfrm>
    </dsp:sp>
    <dsp:sp modelId="{3E3CC389-A770-4452-80CD-D6EC4CB56E83}">
      <dsp:nvSpPr>
        <dsp:cNvPr id="0" name=""/>
        <dsp:cNvSpPr/>
      </dsp:nvSpPr>
      <dsp:spPr>
        <a:xfrm>
          <a:off x="7092715" y="161947"/>
          <a:ext cx="2072312" cy="771405"/>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just" defTabSz="711200">
            <a:lnSpc>
              <a:spcPct val="90000"/>
            </a:lnSpc>
            <a:spcBef>
              <a:spcPct val="0"/>
            </a:spcBef>
            <a:spcAft>
              <a:spcPct val="35000"/>
            </a:spcAft>
          </a:pPr>
          <a:r>
            <a:rPr lang="es-SV" sz="1600" b="1" kern="1200">
              <a:effectLst/>
              <a:latin typeface="Arial" panose="020B0604020202020204" pitchFamily="34" charset="0"/>
              <a:ea typeface="Calibri" panose="020F0502020204030204" pitchFamily="34" charset="0"/>
              <a:cs typeface="Arial" panose="020B0604020202020204" pitchFamily="34" charset="0"/>
            </a:rPr>
            <a:t>Como factores inhibidores externos:</a:t>
          </a:r>
          <a:r>
            <a:rPr lang="es-SV" sz="1600" kern="1200">
              <a:effectLst/>
              <a:latin typeface="Arial" panose="020B0604020202020204" pitchFamily="34" charset="0"/>
              <a:ea typeface="Calibri" panose="020F0502020204030204" pitchFamily="34" charset="0"/>
              <a:cs typeface="Arial" panose="020B0604020202020204" pitchFamily="34" charset="0"/>
            </a:rPr>
            <a:t> </a:t>
          </a:r>
          <a:endParaRPr lang="es-SV" sz="1600" kern="1200" dirty="0">
            <a:latin typeface="Arial" panose="020B0604020202020204" pitchFamily="34" charset="0"/>
            <a:cs typeface="Arial" panose="020B0604020202020204" pitchFamily="34" charset="0"/>
          </a:endParaRPr>
        </a:p>
      </dsp:txBody>
      <dsp:txXfrm>
        <a:off x="7092715" y="161947"/>
        <a:ext cx="2072312" cy="771405"/>
      </dsp:txXfrm>
    </dsp:sp>
    <dsp:sp modelId="{81C9B68F-17B7-455F-A0A4-61DAAD0D362E}">
      <dsp:nvSpPr>
        <dsp:cNvPr id="0" name=""/>
        <dsp:cNvSpPr/>
      </dsp:nvSpPr>
      <dsp:spPr>
        <a:xfrm>
          <a:off x="7092715" y="933352"/>
          <a:ext cx="2072312" cy="5111190"/>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es-SV" sz="1600" kern="1200" dirty="0">
              <a:effectLst/>
              <a:latin typeface="Arial" panose="020B0604020202020204" pitchFamily="34" charset="0"/>
              <a:ea typeface="Calibri" panose="020F0502020204030204" pitchFamily="34" charset="0"/>
              <a:cs typeface="Arial" panose="020B0604020202020204" pitchFamily="34" charset="0"/>
            </a:rPr>
            <a:t>Presiones familiares y sociales; inseguridad económica y falta de recursos materiales; actitudes negativas de los prestatarios e inadecuadas respuestas institucionales; limitada cobertura de las organizaciones gubernamentales y no gubernamentales de mujeres y contextos sociales con historias de violencia.</a:t>
          </a:r>
          <a:endParaRPr lang="es-SV" sz="1600" kern="1200" dirty="0">
            <a:latin typeface="Arial" panose="020B0604020202020204" pitchFamily="34" charset="0"/>
            <a:cs typeface="Arial" panose="020B0604020202020204" pitchFamily="34" charset="0"/>
          </a:endParaRPr>
        </a:p>
      </dsp:txBody>
      <dsp:txXfrm>
        <a:off x="7092715" y="933352"/>
        <a:ext cx="2072312" cy="5111190"/>
      </dsp:txXfrm>
    </dsp:sp>
    <dsp:sp modelId="{BE2026FE-5C92-479B-8540-B1FD579E8FCE}">
      <dsp:nvSpPr>
        <dsp:cNvPr id="0" name=""/>
        <dsp:cNvSpPr/>
      </dsp:nvSpPr>
      <dsp:spPr>
        <a:xfrm>
          <a:off x="9455151" y="161947"/>
          <a:ext cx="2072312" cy="771405"/>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just" defTabSz="711200">
            <a:lnSpc>
              <a:spcPct val="90000"/>
            </a:lnSpc>
            <a:spcBef>
              <a:spcPct val="0"/>
            </a:spcBef>
            <a:spcAft>
              <a:spcPct val="35000"/>
            </a:spcAft>
          </a:pPr>
          <a:r>
            <a:rPr lang="es-SV" sz="1600" b="1" kern="1200">
              <a:effectLst/>
              <a:latin typeface="Arial" panose="020B0604020202020204" pitchFamily="34" charset="0"/>
              <a:ea typeface="Calibri" panose="020F0502020204030204" pitchFamily="34" charset="0"/>
              <a:cs typeface="Arial" panose="020B0604020202020204" pitchFamily="34" charset="0"/>
            </a:rPr>
            <a:t>Los factores precipitantes </a:t>
          </a:r>
          <a:endParaRPr lang="es-SV" sz="1600" kern="1200" dirty="0">
            <a:latin typeface="Arial" panose="020B0604020202020204" pitchFamily="34" charset="0"/>
            <a:cs typeface="Arial" panose="020B0604020202020204" pitchFamily="34" charset="0"/>
          </a:endParaRPr>
        </a:p>
      </dsp:txBody>
      <dsp:txXfrm>
        <a:off x="9455151" y="161947"/>
        <a:ext cx="2072312" cy="771405"/>
      </dsp:txXfrm>
    </dsp:sp>
    <dsp:sp modelId="{E10D9A7B-DDD8-47F9-A216-D49CF483774A}">
      <dsp:nvSpPr>
        <dsp:cNvPr id="0" name=""/>
        <dsp:cNvSpPr/>
      </dsp:nvSpPr>
      <dsp:spPr>
        <a:xfrm>
          <a:off x="9455151" y="933352"/>
          <a:ext cx="2072312" cy="5111190"/>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Font typeface="Arial" panose="020B0604020202020204" pitchFamily="34" charset="0"/>
            <a:buChar char="••"/>
          </a:pPr>
          <a:r>
            <a:rPr lang="es-SV" sz="1600" kern="1200">
              <a:effectLst/>
              <a:latin typeface="Arial" panose="020B0604020202020204" pitchFamily="34" charset="0"/>
              <a:ea typeface="Calibri" panose="020F0502020204030204" pitchFamily="34" charset="0"/>
              <a:cs typeface="Arial" panose="020B0604020202020204" pitchFamily="34" charset="0"/>
            </a:rPr>
            <a:t>Nivel de saturación que se vuelve insoportable: agotamiento emocional y físico </a:t>
          </a:r>
          <a:endParaRPr lang="es-SV" sz="1600" kern="1200" dirty="0">
            <a:latin typeface="Arial" panose="020B0604020202020204" pitchFamily="34" charset="0"/>
            <a:cs typeface="Arial" panose="020B0604020202020204" pitchFamily="34" charset="0"/>
          </a:endParaRPr>
        </a:p>
        <a:p>
          <a:pPr marL="171450" lvl="1" indent="-171450" algn="just" defTabSz="711200">
            <a:lnSpc>
              <a:spcPct val="90000"/>
            </a:lnSpc>
            <a:spcBef>
              <a:spcPct val="0"/>
            </a:spcBef>
            <a:spcAft>
              <a:spcPct val="15000"/>
            </a:spcAft>
            <a:buChar char="••"/>
          </a:pPr>
          <a:r>
            <a:rPr lang="es-SV" sz="1600" kern="1200">
              <a:effectLst/>
              <a:latin typeface="Arial" panose="020B0604020202020204" pitchFamily="34" charset="0"/>
              <a:ea typeface="Calibri" panose="020F0502020204030204" pitchFamily="34" charset="0"/>
              <a:cs typeface="Arial" panose="020B0604020202020204" pitchFamily="34" charset="0"/>
            </a:rPr>
            <a:t>Experiencia cotidiana</a:t>
          </a:r>
          <a:endParaRPr lang="es-SV" sz="1600" kern="1200" dirty="0">
            <a:effectLst/>
            <a:latin typeface="Arial" panose="020B0604020202020204" pitchFamily="34" charset="0"/>
            <a:ea typeface="Arial" panose="020B0604020202020204" pitchFamily="34" charset="0"/>
            <a:cs typeface="Arial" panose="020B0604020202020204" pitchFamily="34" charset="0"/>
          </a:endParaRPr>
        </a:p>
        <a:p>
          <a:pPr marL="171450" lvl="1" indent="-171450" algn="just" defTabSz="711200">
            <a:lnSpc>
              <a:spcPct val="90000"/>
            </a:lnSpc>
            <a:spcBef>
              <a:spcPct val="0"/>
            </a:spcBef>
            <a:spcAft>
              <a:spcPct val="15000"/>
            </a:spcAft>
            <a:buChar char="••"/>
          </a:pPr>
          <a:r>
            <a:rPr lang="es-SV" sz="1600" kern="1200">
              <a:effectLst/>
              <a:latin typeface="Arial" panose="020B0604020202020204" pitchFamily="34" charset="0"/>
              <a:ea typeface="Calibri" panose="020F0502020204030204" pitchFamily="34" charset="0"/>
              <a:cs typeface="Arial" panose="020B0604020202020204" pitchFamily="34" charset="0"/>
            </a:rPr>
            <a:t>Cambios en las percepciones de las afectadas</a:t>
          </a:r>
          <a:endParaRPr lang="es-SV" sz="1600" kern="1200" dirty="0">
            <a:effectLst/>
            <a:latin typeface="Arial" panose="020B0604020202020204" pitchFamily="34" charset="0"/>
            <a:ea typeface="Arial" panose="020B0604020202020204" pitchFamily="34" charset="0"/>
            <a:cs typeface="Arial" panose="020B0604020202020204" pitchFamily="34" charset="0"/>
          </a:endParaRPr>
        </a:p>
        <a:p>
          <a:pPr marL="171450" lvl="1" indent="-171450" algn="just" defTabSz="711200">
            <a:lnSpc>
              <a:spcPct val="90000"/>
            </a:lnSpc>
            <a:spcBef>
              <a:spcPct val="0"/>
            </a:spcBef>
            <a:spcAft>
              <a:spcPct val="15000"/>
            </a:spcAft>
            <a:buChar char="••"/>
          </a:pPr>
          <a:r>
            <a:rPr lang="es-SV" sz="1600" kern="1200">
              <a:effectLst/>
              <a:latin typeface="Arial" panose="020B0604020202020204" pitchFamily="34" charset="0"/>
              <a:ea typeface="Calibri" panose="020F0502020204030204" pitchFamily="34" charset="0"/>
              <a:cs typeface="Arial" panose="020B0604020202020204" pitchFamily="34" charset="0"/>
            </a:rPr>
            <a:t>Contexto familiar y social</a:t>
          </a:r>
          <a:endParaRPr lang="es-SV" sz="1600" kern="1200" dirty="0">
            <a:effectLst/>
            <a:latin typeface="Arial" panose="020B0604020202020204" pitchFamily="34" charset="0"/>
            <a:ea typeface="Arial" panose="020B0604020202020204" pitchFamily="34" charset="0"/>
            <a:cs typeface="Arial" panose="020B0604020202020204" pitchFamily="34" charset="0"/>
          </a:endParaRPr>
        </a:p>
        <a:p>
          <a:pPr marL="171450" lvl="1" indent="-171450" algn="just" defTabSz="711200">
            <a:lnSpc>
              <a:spcPct val="90000"/>
            </a:lnSpc>
            <a:spcBef>
              <a:spcPct val="0"/>
            </a:spcBef>
            <a:spcAft>
              <a:spcPct val="15000"/>
            </a:spcAft>
            <a:buChar char="••"/>
          </a:pPr>
          <a:r>
            <a:rPr lang="es-SV" sz="1600" kern="1200" dirty="0">
              <a:effectLst/>
              <a:latin typeface="Arial" panose="020B0604020202020204" pitchFamily="34" charset="0"/>
              <a:ea typeface="Calibri" panose="020F0502020204030204" pitchFamily="34" charset="0"/>
              <a:cs typeface="Arial" panose="020B0604020202020204" pitchFamily="34" charset="0"/>
            </a:rPr>
            <a:t>Valoraciones que las mujeres hacen de la situación</a:t>
          </a:r>
          <a:endParaRPr lang="es-SV" sz="1600" kern="1200" dirty="0">
            <a:effectLst/>
            <a:latin typeface="Arial" panose="020B0604020202020204" pitchFamily="34" charset="0"/>
            <a:ea typeface="Arial" panose="020B0604020202020204" pitchFamily="34" charset="0"/>
            <a:cs typeface="Arial" panose="020B0604020202020204" pitchFamily="34" charset="0"/>
          </a:endParaRPr>
        </a:p>
      </dsp:txBody>
      <dsp:txXfrm>
        <a:off x="9455151" y="933352"/>
        <a:ext cx="2072312" cy="511119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14D0FB5-2098-4F46-A8B1-D0200B51598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xmlns="" id="{6D099E4B-49ED-49A4-90C6-1976F35F4A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xmlns="" id="{35B3C54D-C5D1-4FAC-B5F6-98AAB1759480}"/>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5" name="Marcador de pie de página 4">
            <a:extLst>
              <a:ext uri="{FF2B5EF4-FFF2-40B4-BE49-F238E27FC236}">
                <a16:creationId xmlns:a16="http://schemas.microsoft.com/office/drawing/2014/main" xmlns="" id="{41CBA15C-63A3-451B-820E-9DF9C80397BF}"/>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E4CB8B7F-CAF5-48FD-B58C-7EE7B6202CBB}"/>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2070772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38CBFAE-0EE7-41CE-84F1-AFDD1E4C4CB4}"/>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xmlns="" id="{183D7F5E-70C4-4370-97F2-20C73867D38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xmlns="" id="{5C3713F8-F76C-4147-9597-985C7C2603E9}"/>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5" name="Marcador de pie de página 4">
            <a:extLst>
              <a:ext uri="{FF2B5EF4-FFF2-40B4-BE49-F238E27FC236}">
                <a16:creationId xmlns:a16="http://schemas.microsoft.com/office/drawing/2014/main" xmlns="" id="{2FFB104E-2E74-4019-8111-9D0E44129C5F}"/>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4553CD2A-45B3-4C7F-B582-2333B879C4B8}"/>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26503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01028DD0-51B5-4CFE-8647-82177D49771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xmlns="" id="{C041A7C7-CA14-4A81-B8B4-80A9165776C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xmlns="" id="{0B7D36CE-710B-43BE-B8FF-0F9DC0C4849A}"/>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5" name="Marcador de pie de página 4">
            <a:extLst>
              <a:ext uri="{FF2B5EF4-FFF2-40B4-BE49-F238E27FC236}">
                <a16:creationId xmlns:a16="http://schemas.microsoft.com/office/drawing/2014/main" xmlns="" id="{61C99FDE-9F2A-4E89-B9FC-A62663D4A4E1}"/>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1EE43596-0F48-496B-ADB2-F0A47413BD01}"/>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3703993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BBDAF1-327E-4266-BC81-E8655597A2A3}"/>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xmlns="" id="{49E179A3-335B-4DF2-B65D-8073DC2326A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xmlns="" id="{656F1267-F62D-4C9B-B175-FFE224410DA7}"/>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5" name="Marcador de pie de página 4">
            <a:extLst>
              <a:ext uri="{FF2B5EF4-FFF2-40B4-BE49-F238E27FC236}">
                <a16:creationId xmlns:a16="http://schemas.microsoft.com/office/drawing/2014/main" xmlns="" id="{705DA6B5-03BC-422D-BB27-9204760DAD6C}"/>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A8B2923E-85D4-46B5-9558-39D7DF5370A6}"/>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20929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7DA02D5-4B4B-45F9-84DF-7D3795D8AF7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xmlns="" id="{B61AB85F-374F-4B01-8CEB-933C0352AE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C94AC681-F4E7-4B2D-A9F6-A718E988D7A9}"/>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5" name="Marcador de pie de página 4">
            <a:extLst>
              <a:ext uri="{FF2B5EF4-FFF2-40B4-BE49-F238E27FC236}">
                <a16:creationId xmlns:a16="http://schemas.microsoft.com/office/drawing/2014/main" xmlns="" id="{18F6F038-3994-4B00-9EA6-41CAE1FF6C5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31E67337-06A3-46B8-B6A1-C513D751E87D}"/>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210661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91D96DC-64B7-45B4-94F8-DC176797C105}"/>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xmlns="" id="{DAA7314B-D308-48E2-8E25-44A255F4CF8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xmlns="" id="{F327D98C-5D03-4A48-AB3D-D97BF65E174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xmlns="" id="{49AFB069-153A-457D-9A72-795A5AAB9BED}"/>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6" name="Marcador de pie de página 5">
            <a:extLst>
              <a:ext uri="{FF2B5EF4-FFF2-40B4-BE49-F238E27FC236}">
                <a16:creationId xmlns:a16="http://schemas.microsoft.com/office/drawing/2014/main" xmlns="" id="{CAFD6E1D-303F-44D6-84EC-A38066E07099}"/>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xmlns="" id="{AD0ABE91-F5D9-477A-BE3B-297083B61A40}"/>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375644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C19A487-84AE-4998-A98B-655490F0BEB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xmlns="" id="{6AFB5706-D7E5-4567-BE2F-859F48C3F8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DD72BC13-38B6-4DE5-8D26-EE6F5C2DC18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xmlns="" id="{6D64ED9D-56BB-4304-8270-7473AC99BF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B9060C2E-94D4-4ED6-910A-B3D256F89C8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xmlns="" id="{80FB055B-2A70-4AB9-912F-4DB1591D97CA}"/>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8" name="Marcador de pie de página 7">
            <a:extLst>
              <a:ext uri="{FF2B5EF4-FFF2-40B4-BE49-F238E27FC236}">
                <a16:creationId xmlns:a16="http://schemas.microsoft.com/office/drawing/2014/main" xmlns="" id="{92525EF0-88B9-4F1E-92EA-AC38D2D37685}"/>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xmlns="" id="{B6B0D382-7D94-4B0D-8608-E28A9B36F316}"/>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3098386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ED9D8ED-85D1-4F4E-9F08-2736CEC64372}"/>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xmlns="" id="{6F8DB42D-7CF0-4F4E-ABFF-3D128BA40552}"/>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4" name="Marcador de pie de página 3">
            <a:extLst>
              <a:ext uri="{FF2B5EF4-FFF2-40B4-BE49-F238E27FC236}">
                <a16:creationId xmlns:a16="http://schemas.microsoft.com/office/drawing/2014/main" xmlns="" id="{6BE75E40-F8DB-4224-A6C6-864B51F63318}"/>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xmlns="" id="{B8D6ECA0-414E-4988-9D87-43A34A3E762B}"/>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291489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38668CED-6AC8-4B17-993A-4B0B95B366D9}"/>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3" name="Marcador de pie de página 2">
            <a:extLst>
              <a:ext uri="{FF2B5EF4-FFF2-40B4-BE49-F238E27FC236}">
                <a16:creationId xmlns:a16="http://schemas.microsoft.com/office/drawing/2014/main" xmlns="" id="{A05E196B-AB0F-46D0-B211-BDE81FA60AD0}"/>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xmlns="" id="{E06FFB33-EAAA-486A-A4CB-B5EA3467B150}"/>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47827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6F73792-977B-4291-A6DC-B7E97DB032E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xmlns="" id="{A6A0A9E7-3C5E-4D3E-AAD4-EC70B16927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xmlns="" id="{39561EFB-5BCE-45FD-97C0-4A048FF0FE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20412742-2471-4836-B577-8F936EFDAA79}"/>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6" name="Marcador de pie de página 5">
            <a:extLst>
              <a:ext uri="{FF2B5EF4-FFF2-40B4-BE49-F238E27FC236}">
                <a16:creationId xmlns:a16="http://schemas.microsoft.com/office/drawing/2014/main" xmlns="" id="{98DDA102-9751-4FF7-AFBF-7C108A804DD9}"/>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xmlns="" id="{0ABC7457-1582-4AAA-B0A2-F96314043BDA}"/>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1437183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442F46B-CAB1-46EB-B5CD-1263F4BA91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xmlns="" id="{86F3851F-045A-4789-A309-CDCD927EAE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xmlns="" id="{0AF6031F-B132-471A-8467-3689C6B367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83AC329C-1243-423F-93B0-3FEABCAD70E6}"/>
              </a:ext>
            </a:extLst>
          </p:cNvPr>
          <p:cNvSpPr>
            <a:spLocks noGrp="1"/>
          </p:cNvSpPr>
          <p:nvPr>
            <p:ph type="dt" sz="half" idx="10"/>
          </p:nvPr>
        </p:nvSpPr>
        <p:spPr/>
        <p:txBody>
          <a:bodyPr/>
          <a:lstStyle/>
          <a:p>
            <a:fld id="{98903BA0-A8C8-4270-A13A-D95F69D0A048}" type="datetimeFigureOut">
              <a:rPr lang="es-SV" smtClean="0"/>
              <a:t>18/3/2021</a:t>
            </a:fld>
            <a:endParaRPr lang="es-SV"/>
          </a:p>
        </p:txBody>
      </p:sp>
      <p:sp>
        <p:nvSpPr>
          <p:cNvPr id="6" name="Marcador de pie de página 5">
            <a:extLst>
              <a:ext uri="{FF2B5EF4-FFF2-40B4-BE49-F238E27FC236}">
                <a16:creationId xmlns:a16="http://schemas.microsoft.com/office/drawing/2014/main" xmlns="" id="{47EB0730-110C-4796-92B8-1E44F0ED63ED}"/>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xmlns="" id="{9BDFC9D8-0829-4803-8188-B660C4974DBD}"/>
              </a:ext>
            </a:extLst>
          </p:cNvPr>
          <p:cNvSpPr>
            <a:spLocks noGrp="1"/>
          </p:cNvSpPr>
          <p:nvPr>
            <p:ph type="sldNum" sz="quarter" idx="12"/>
          </p:nvPr>
        </p:nvSpPr>
        <p:spPr/>
        <p:txBody>
          <a:bodyPr/>
          <a:lstStyle/>
          <a:p>
            <a:fld id="{34E64C46-BF2F-4FDB-B58C-61CA01FCD66C}" type="slidenum">
              <a:rPr lang="es-SV" smtClean="0"/>
              <a:t>‹#›</a:t>
            </a:fld>
            <a:endParaRPr lang="es-SV"/>
          </a:p>
        </p:txBody>
      </p:sp>
    </p:spTree>
    <p:extLst>
      <p:ext uri="{BB962C8B-B14F-4D97-AF65-F5344CB8AC3E}">
        <p14:creationId xmlns:p14="http://schemas.microsoft.com/office/powerpoint/2010/main" val="192830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9CB78BFD-6501-4F69-91BD-7CA29669FC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xmlns="" id="{3782D782-7B56-4A12-BB97-6104E13751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xmlns="" id="{A93B18A5-7BEB-41A0-9D18-C8E6E3618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903BA0-A8C8-4270-A13A-D95F69D0A048}" type="datetimeFigureOut">
              <a:rPr lang="es-SV" smtClean="0"/>
              <a:t>18/3/2021</a:t>
            </a:fld>
            <a:endParaRPr lang="es-SV"/>
          </a:p>
        </p:txBody>
      </p:sp>
      <p:sp>
        <p:nvSpPr>
          <p:cNvPr id="5" name="Marcador de pie de página 4">
            <a:extLst>
              <a:ext uri="{FF2B5EF4-FFF2-40B4-BE49-F238E27FC236}">
                <a16:creationId xmlns:a16="http://schemas.microsoft.com/office/drawing/2014/main" xmlns="" id="{A442C4D6-D86A-4D8E-AA63-6A8DBF0150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xmlns="" id="{BCEABBC6-17FE-4AC7-A93D-D33D2EF1AA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64C46-BF2F-4FDB-B58C-61CA01FCD66C}" type="slidenum">
              <a:rPr lang="es-SV" smtClean="0"/>
              <a:t>‹#›</a:t>
            </a:fld>
            <a:endParaRPr lang="es-SV"/>
          </a:p>
        </p:txBody>
      </p:sp>
    </p:spTree>
    <p:extLst>
      <p:ext uri="{BB962C8B-B14F-4D97-AF65-F5344CB8AC3E}">
        <p14:creationId xmlns:p14="http://schemas.microsoft.com/office/powerpoint/2010/main" val="1900063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EE174A0-982C-4AC6-A375-C397267D0791}"/>
              </a:ext>
            </a:extLst>
          </p:cNvPr>
          <p:cNvSpPr>
            <a:spLocks noGrp="1"/>
          </p:cNvSpPr>
          <p:nvPr>
            <p:ph type="title"/>
          </p:nvPr>
        </p:nvSpPr>
        <p:spPr>
          <a:xfrm>
            <a:off x="388620" y="2766218"/>
            <a:ext cx="9738360" cy="1325563"/>
          </a:xfrm>
        </p:spPr>
        <p:txBody>
          <a:bodyPr>
            <a:normAutofit fontScale="90000"/>
          </a:bodyPr>
          <a:lstStyle/>
          <a:p>
            <a:pPr algn="ctr"/>
            <a:r>
              <a:rPr lang="es-E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Ruta crítica de atención de la violencia contra las mujeres, con énfasis en la violencia sexual y el feminicidio </a:t>
            </a:r>
            <a:r>
              <a:rPr lang="es-ES" dirty="0">
                <a:latin typeface="Arial" panose="020B0604020202020204" pitchFamily="34" charset="0"/>
                <a:cs typeface="Arial" panose="020B0604020202020204" pitchFamily="34" charset="0"/>
              </a:rPr>
              <a:t/>
            </a:r>
            <a:br>
              <a:rPr lang="es-ES" dirty="0">
                <a:latin typeface="Arial" panose="020B0604020202020204" pitchFamily="34" charset="0"/>
                <a:cs typeface="Arial" panose="020B0604020202020204" pitchFamily="34" charset="0"/>
              </a:rPr>
            </a:br>
            <a:r>
              <a:rPr lang="es-ES" dirty="0">
                <a:latin typeface="Arial" panose="020B0604020202020204" pitchFamily="34" charset="0"/>
                <a:cs typeface="Arial" panose="020B0604020202020204" pitchFamily="34" charset="0"/>
              </a:rPr>
              <a:t>El Salvador, </a:t>
            </a:r>
            <a:br>
              <a:rPr lang="es-ES" dirty="0">
                <a:latin typeface="Arial" panose="020B0604020202020204" pitchFamily="34" charset="0"/>
                <a:cs typeface="Arial" panose="020B0604020202020204" pitchFamily="34" charset="0"/>
              </a:rPr>
            </a:br>
            <a:r>
              <a:rPr lang="es-ES" dirty="0">
                <a:latin typeface="Arial" panose="020B0604020202020204" pitchFamily="34" charset="0"/>
                <a:cs typeface="Arial" panose="020B0604020202020204" pitchFamily="34" charset="0"/>
              </a:rPr>
              <a:t>2020.</a:t>
            </a:r>
            <a:endParaRPr lang="es-SV"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7162" y="5774071"/>
            <a:ext cx="4771925" cy="959157"/>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4561" y="241497"/>
            <a:ext cx="3570445" cy="1299866"/>
          </a:xfrm>
          <a:prstGeom prst="rect">
            <a:avLst/>
          </a:prstGeom>
        </p:spPr>
      </p:pic>
    </p:spTree>
    <p:extLst>
      <p:ext uri="{BB962C8B-B14F-4D97-AF65-F5344CB8AC3E}">
        <p14:creationId xmlns:p14="http://schemas.microsoft.com/office/powerpoint/2010/main" val="3532288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3F89A03-32BF-42B5-A057-DC6203CF0F34}"/>
              </a:ext>
            </a:extLst>
          </p:cNvPr>
          <p:cNvSpPr>
            <a:spLocks noGrp="1"/>
          </p:cNvSpPr>
          <p:nvPr>
            <p:ph type="title"/>
          </p:nvPr>
        </p:nvSpPr>
        <p:spPr/>
        <p:txBody>
          <a:bodyPr/>
          <a:lstStyle/>
          <a:p>
            <a:endParaRPr lang="es-SV"/>
          </a:p>
        </p:txBody>
      </p:sp>
      <p:sp>
        <p:nvSpPr>
          <p:cNvPr id="3" name="Marcador de texto 2">
            <a:extLst>
              <a:ext uri="{FF2B5EF4-FFF2-40B4-BE49-F238E27FC236}">
                <a16:creationId xmlns:a16="http://schemas.microsoft.com/office/drawing/2014/main" xmlns="" id="{1765C5FB-23FC-4EAF-B0B6-891E8616F363}"/>
              </a:ext>
            </a:extLst>
          </p:cNvPr>
          <p:cNvSpPr>
            <a:spLocks noGrp="1"/>
          </p:cNvSpPr>
          <p:nvPr>
            <p:ph type="body" idx="1"/>
          </p:nvPr>
        </p:nvSpPr>
        <p:spPr/>
        <p:txBody>
          <a:bodyPr/>
          <a:lstStyle/>
          <a:p>
            <a:r>
              <a:rPr lang="es-SV" dirty="0">
                <a:solidFill>
                  <a:srgbClr val="000000"/>
                </a:solidFill>
                <a:latin typeface="Arial" panose="020B0604020202020204" pitchFamily="34" charset="0"/>
                <a:ea typeface="Arial" panose="020B0604020202020204" pitchFamily="34" charset="0"/>
              </a:rPr>
              <a:t>V</a:t>
            </a:r>
            <a:r>
              <a:rPr lang="es-SV" sz="2400" dirty="0">
                <a:solidFill>
                  <a:srgbClr val="000000"/>
                </a:solidFill>
                <a:effectLst/>
                <a:latin typeface="Arial" panose="020B0604020202020204" pitchFamily="34" charset="0"/>
                <a:ea typeface="Arial" panose="020B0604020202020204" pitchFamily="34" charset="0"/>
              </a:rPr>
              <a:t>ariables de los 2 grupos focales</a:t>
            </a:r>
            <a:endParaRPr lang="es-SV" dirty="0"/>
          </a:p>
        </p:txBody>
      </p:sp>
      <p:sp>
        <p:nvSpPr>
          <p:cNvPr id="4" name="Marcador de contenido 3">
            <a:extLst>
              <a:ext uri="{FF2B5EF4-FFF2-40B4-BE49-F238E27FC236}">
                <a16:creationId xmlns:a16="http://schemas.microsoft.com/office/drawing/2014/main" xmlns="" id="{FE272EF2-D829-45C3-9EE1-284FD84AA6C0}"/>
              </a:ext>
            </a:extLst>
          </p:cNvPr>
          <p:cNvSpPr>
            <a:spLocks noGrp="1"/>
          </p:cNvSpPr>
          <p:nvPr>
            <p:ph sz="half" idx="2"/>
          </p:nvPr>
        </p:nvSpPr>
        <p:spPr/>
        <p:txBody>
          <a:bodyPr/>
          <a:lstStyle/>
          <a:p>
            <a:pPr marL="342900" lvl="0" indent="-342900" algn="just">
              <a:lnSpc>
                <a:spcPct val="115000"/>
              </a:lnSpc>
              <a:buFont typeface="+mj-lt"/>
              <a:buAutoNum type="alphaLcParenR"/>
            </a:pPr>
            <a:r>
              <a:rPr lang="es-SV" sz="1800" dirty="0">
                <a:solidFill>
                  <a:srgbClr val="000000"/>
                </a:solidFill>
                <a:effectLst/>
                <a:latin typeface="Arial" panose="020B0604020202020204" pitchFamily="34" charset="0"/>
                <a:ea typeface="Arial" panose="020B0604020202020204" pitchFamily="34" charset="0"/>
              </a:rPr>
              <a:t>Representaciones sociales de las personas de la comunidad sobre la problemática de la violencia feminicida y sexual.</a:t>
            </a:r>
          </a:p>
          <a:p>
            <a:pPr marL="342900" lvl="0" indent="-342900" algn="just">
              <a:lnSpc>
                <a:spcPct val="115000"/>
              </a:lnSpc>
              <a:buFont typeface="+mj-lt"/>
              <a:buAutoNum type="alphaLcParenR"/>
            </a:pPr>
            <a:r>
              <a:rPr lang="es-SV" sz="1800" dirty="0">
                <a:solidFill>
                  <a:srgbClr val="000000"/>
                </a:solidFill>
                <a:effectLst/>
                <a:latin typeface="Arial" panose="020B0604020202020204" pitchFamily="34" charset="0"/>
                <a:ea typeface="Arial" panose="020B0604020202020204" pitchFamily="34" charset="0"/>
              </a:rPr>
              <a:t>Percepciones acerca de los servicios y sus visiones sobre la prevención y atención de la violencia en su comunidad.</a:t>
            </a:r>
            <a:endParaRPr lang="es-SV" dirty="0"/>
          </a:p>
        </p:txBody>
      </p:sp>
      <p:sp>
        <p:nvSpPr>
          <p:cNvPr id="5" name="Marcador de texto 4">
            <a:extLst>
              <a:ext uri="{FF2B5EF4-FFF2-40B4-BE49-F238E27FC236}">
                <a16:creationId xmlns:a16="http://schemas.microsoft.com/office/drawing/2014/main" xmlns="" id="{8843933C-AD23-439F-B228-D12A52C8EBD9}"/>
              </a:ext>
            </a:extLst>
          </p:cNvPr>
          <p:cNvSpPr>
            <a:spLocks noGrp="1"/>
          </p:cNvSpPr>
          <p:nvPr>
            <p:ph type="body" sz="quarter" idx="3"/>
          </p:nvPr>
        </p:nvSpPr>
        <p:spPr/>
        <p:txBody>
          <a:bodyPr/>
          <a:lstStyle/>
          <a:p>
            <a:r>
              <a:rPr lang="es-ES" dirty="0"/>
              <a:t>Variables de entrevistas en profundidad</a:t>
            </a:r>
            <a:endParaRPr lang="es-SV" dirty="0"/>
          </a:p>
        </p:txBody>
      </p:sp>
      <p:sp>
        <p:nvSpPr>
          <p:cNvPr id="6" name="Marcador de contenido 5">
            <a:extLst>
              <a:ext uri="{FF2B5EF4-FFF2-40B4-BE49-F238E27FC236}">
                <a16:creationId xmlns:a16="http://schemas.microsoft.com/office/drawing/2014/main" xmlns="" id="{203C5108-50C8-4B02-BA76-1904EB566881}"/>
              </a:ext>
            </a:extLst>
          </p:cNvPr>
          <p:cNvSpPr>
            <a:spLocks noGrp="1"/>
          </p:cNvSpPr>
          <p:nvPr>
            <p:ph sz="quarter" idx="4"/>
          </p:nvPr>
        </p:nvSpPr>
        <p:spPr/>
        <p:txBody>
          <a:bodyPr/>
          <a:lstStyle/>
          <a:p>
            <a:pPr marL="342900" lvl="0" indent="-342900" algn="just">
              <a:lnSpc>
                <a:spcPct val="115000"/>
              </a:lnSpc>
              <a:buFont typeface="+mj-lt"/>
              <a:buAutoNum type="alphaLcParenR"/>
            </a:pPr>
            <a:r>
              <a:rPr lang="es-SV" sz="1800" dirty="0">
                <a:solidFill>
                  <a:srgbClr val="000000"/>
                </a:solidFill>
                <a:effectLst/>
                <a:latin typeface="Arial" panose="020B0604020202020204" pitchFamily="34" charset="0"/>
                <a:ea typeface="Arial" panose="020B0604020202020204" pitchFamily="34" charset="0"/>
              </a:rPr>
              <a:t>Factores impulsores e inhibidores de la ruta crítica </a:t>
            </a:r>
          </a:p>
          <a:p>
            <a:pPr marL="342900" lvl="0" indent="-342900" algn="just">
              <a:lnSpc>
                <a:spcPct val="115000"/>
              </a:lnSpc>
              <a:buFont typeface="+mj-lt"/>
              <a:buAutoNum type="alphaLcParenR"/>
            </a:pPr>
            <a:r>
              <a:rPr lang="es-SV" sz="1800" dirty="0">
                <a:solidFill>
                  <a:srgbClr val="000000"/>
                </a:solidFill>
                <a:effectLst/>
                <a:latin typeface="Arial" panose="020B0604020202020204" pitchFamily="34" charset="0"/>
                <a:ea typeface="Arial" panose="020B0604020202020204" pitchFamily="34" charset="0"/>
              </a:rPr>
              <a:t>Acciones emprendidas por las mujeres en su búsqueda de apoyo </a:t>
            </a:r>
          </a:p>
          <a:p>
            <a:pPr marL="342900" lvl="0" indent="-342900" algn="just">
              <a:lnSpc>
                <a:spcPct val="115000"/>
              </a:lnSpc>
              <a:buFont typeface="+mj-lt"/>
              <a:buAutoNum type="alphaLcParenR"/>
            </a:pPr>
            <a:r>
              <a:rPr lang="es-SV" sz="1800" dirty="0">
                <a:solidFill>
                  <a:srgbClr val="000000"/>
                </a:solidFill>
                <a:effectLst/>
                <a:latin typeface="Arial" panose="020B0604020202020204" pitchFamily="34" charset="0"/>
                <a:ea typeface="Arial" panose="020B0604020202020204" pitchFamily="34" charset="0"/>
              </a:rPr>
              <a:t>Factores de respuesta que recibió la informante y su valoración sobre las mismas</a:t>
            </a:r>
          </a:p>
          <a:p>
            <a:endParaRPr lang="es-SV" dirty="0"/>
          </a:p>
        </p:txBody>
      </p:sp>
    </p:spTree>
    <p:extLst>
      <p:ext uri="{BB962C8B-B14F-4D97-AF65-F5344CB8AC3E}">
        <p14:creationId xmlns:p14="http://schemas.microsoft.com/office/powerpoint/2010/main" val="151460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3">
            <a:extLst>
              <a:ext uri="{FF2B5EF4-FFF2-40B4-BE49-F238E27FC236}">
                <a16:creationId xmlns:a16="http://schemas.microsoft.com/office/drawing/2014/main" xmlns="" id="{BB5F4442-9B41-46F7-8CD9-30561AE178C4}"/>
              </a:ext>
            </a:extLst>
          </p:cNvPr>
          <p:cNvSpPr>
            <a:spLocks noGrp="1"/>
          </p:cNvSpPr>
          <p:nvPr>
            <p:ph type="title"/>
          </p:nvPr>
        </p:nvSpPr>
        <p:spPr/>
        <p:txBody>
          <a:bodyPr/>
          <a:lstStyle/>
          <a:p>
            <a:r>
              <a:rPr lang="es-ES" dirty="0"/>
              <a:t>PRINCIPALES HALLAZGOS</a:t>
            </a:r>
            <a:endParaRPr lang="es-SV" dirty="0"/>
          </a:p>
        </p:txBody>
      </p:sp>
      <p:sp>
        <p:nvSpPr>
          <p:cNvPr id="15" name="Marcador de texto 14">
            <a:extLst>
              <a:ext uri="{FF2B5EF4-FFF2-40B4-BE49-F238E27FC236}">
                <a16:creationId xmlns:a16="http://schemas.microsoft.com/office/drawing/2014/main" xmlns="" id="{B6AB7AA5-1332-4220-8D10-DBAF1875CBFA}"/>
              </a:ext>
            </a:extLst>
          </p:cNvPr>
          <p:cNvSpPr>
            <a:spLocks noGrp="1"/>
          </p:cNvSpPr>
          <p:nvPr>
            <p:ph type="body" idx="1"/>
          </p:nvPr>
        </p:nvSpPr>
        <p:spPr/>
        <p:txBody>
          <a:bodyPr/>
          <a:lstStyle/>
          <a:p>
            <a:endParaRPr lang="es-SV"/>
          </a:p>
        </p:txBody>
      </p:sp>
    </p:spTree>
    <p:extLst>
      <p:ext uri="{BB962C8B-B14F-4D97-AF65-F5344CB8AC3E}">
        <p14:creationId xmlns:p14="http://schemas.microsoft.com/office/powerpoint/2010/main" val="2271020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1DD05179-79F7-48B9-9C05-DE436D8654C6}"/>
              </a:ext>
            </a:extLst>
          </p:cNvPr>
          <p:cNvSpPr>
            <a:spLocks noGrp="1"/>
          </p:cNvSpPr>
          <p:nvPr>
            <p:ph type="title"/>
          </p:nvPr>
        </p:nvSpPr>
        <p:spPr/>
        <p:txBody>
          <a:bodyPr/>
          <a:lstStyle/>
          <a:p>
            <a:endParaRPr lang="es-SV"/>
          </a:p>
        </p:txBody>
      </p:sp>
      <p:sp>
        <p:nvSpPr>
          <p:cNvPr id="5" name="Marcador de contenido 4">
            <a:extLst>
              <a:ext uri="{FF2B5EF4-FFF2-40B4-BE49-F238E27FC236}">
                <a16:creationId xmlns:a16="http://schemas.microsoft.com/office/drawing/2014/main" xmlns="" id="{DB6954C7-D6AB-4B25-A9AE-78DCF2A20074}"/>
              </a:ext>
            </a:extLst>
          </p:cNvPr>
          <p:cNvSpPr>
            <a:spLocks noGrp="1"/>
          </p:cNvSpPr>
          <p:nvPr>
            <p:ph idx="1"/>
          </p:nvPr>
        </p:nvSpPr>
        <p:spPr/>
        <p:txBody>
          <a:bodyPr/>
          <a:lstStyle/>
          <a:p>
            <a:pPr algn="just"/>
            <a:r>
              <a:rPr lang="es-ES" dirty="0">
                <a:latin typeface="Arial" panose="020B0604020202020204" pitchFamily="34" charset="0"/>
                <a:cs typeface="Arial" panose="020B0604020202020204" pitchFamily="34" charset="0"/>
              </a:rPr>
              <a:t>Contexto histórico de elevados niveles de desigualdad y distribución inequitativa.</a:t>
            </a:r>
          </a:p>
          <a:p>
            <a:pPr algn="just"/>
            <a:r>
              <a:rPr lang="es-ES" dirty="0">
                <a:latin typeface="Arial" panose="020B0604020202020204" pitchFamily="34" charset="0"/>
                <a:cs typeface="Arial" panose="020B0604020202020204" pitchFamily="34" charset="0"/>
              </a:rPr>
              <a:t>Existen rutas teóricas de atención a las mujeres que enfrentan violencia.</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5903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904401F-AECA-4033-8356-BC7D18CD845D}"/>
              </a:ext>
            </a:extLst>
          </p:cNvPr>
          <p:cNvSpPr>
            <a:spLocks noGrp="1"/>
          </p:cNvSpPr>
          <p:nvPr>
            <p:ph type="title"/>
          </p:nvPr>
        </p:nvSpPr>
        <p:spPr>
          <a:xfrm>
            <a:off x="575310" y="-159861"/>
            <a:ext cx="10515600" cy="1325563"/>
          </a:xfrm>
        </p:spPr>
        <p:txBody>
          <a:bodyPr/>
          <a:lstStyle/>
          <a:p>
            <a:r>
              <a:rPr lang="es-ES" dirty="0">
                <a:latin typeface="Arial" panose="020B0604020202020204" pitchFamily="34" charset="0"/>
                <a:cs typeface="Arial" panose="020B0604020202020204" pitchFamily="34" charset="0"/>
              </a:rPr>
              <a:t>NORMAS DE PROTECCIÓN:</a:t>
            </a:r>
            <a:endParaRPr lang="es-SV"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D9A68B64-032A-414C-B77C-22772CB08E68}"/>
              </a:ext>
            </a:extLst>
          </p:cNvPr>
          <p:cNvSpPr>
            <a:spLocks noGrp="1"/>
          </p:cNvSpPr>
          <p:nvPr>
            <p:ph idx="1"/>
          </p:nvPr>
        </p:nvSpPr>
        <p:spPr>
          <a:xfrm>
            <a:off x="331470" y="1017270"/>
            <a:ext cx="11285220" cy="5554980"/>
          </a:xfrm>
        </p:spPr>
        <p:txBody>
          <a:bodyPr>
            <a:normAutofit fontScale="70000" lnSpcReduction="20000"/>
          </a:bodyPr>
          <a:lstStyle/>
          <a:p>
            <a:pPr algn="just"/>
            <a:r>
              <a:rPr lang="es-ES" sz="3200" dirty="0">
                <a:latin typeface="Arial" panose="020B0604020202020204" pitchFamily="34" charset="0"/>
                <a:cs typeface="Arial" panose="020B0604020202020204" pitchFamily="34" charset="0"/>
              </a:rPr>
              <a:t>Al menos 25 reformas, normas derogadas o creadas a partir de LIE-LEIV.</a:t>
            </a:r>
          </a:p>
          <a:p>
            <a:pPr algn="just"/>
            <a:r>
              <a:rPr lang="es-ES" sz="3200" dirty="0">
                <a:latin typeface="Arial" panose="020B0604020202020204" pitchFamily="34" charset="0"/>
                <a:cs typeface="Arial" panose="020B0604020202020204" pitchFamily="34" charset="0"/>
              </a:rPr>
              <a:t>Al menos 26 conductas consideradas criminales o delitos de violencia contra las mujeres.</a:t>
            </a:r>
          </a:p>
          <a:p>
            <a:pPr algn="just"/>
            <a:r>
              <a:rPr lang="es-SV" sz="3200" dirty="0">
                <a:solidFill>
                  <a:srgbClr val="000000"/>
                </a:solidFill>
                <a:effectLst/>
                <a:latin typeface="Arial" panose="020B0604020202020204" pitchFamily="34" charset="0"/>
                <a:ea typeface="Arial" panose="020B0604020202020204" pitchFamily="34" charset="0"/>
                <a:cs typeface="Arial" panose="020B0604020202020204" pitchFamily="34" charset="0"/>
              </a:rPr>
              <a:t>Reforma del Currículo Nacional para incluir derechos humanos de las mujeres en la educación formal y no formal. (Art. 20 LEIV).</a:t>
            </a:r>
          </a:p>
          <a:p>
            <a:pPr algn="just"/>
            <a:r>
              <a:rPr lang="es-SV" sz="3200" dirty="0">
                <a:solidFill>
                  <a:srgbClr val="000000"/>
                </a:solidFill>
                <a:effectLst/>
                <a:latin typeface="Arial" panose="020B0604020202020204" pitchFamily="34" charset="0"/>
                <a:ea typeface="Arial" panose="020B0604020202020204" pitchFamily="34" charset="0"/>
                <a:cs typeface="Arial" panose="020B0604020202020204" pitchFamily="34" charset="0"/>
              </a:rPr>
              <a:t>Implementación y funcionamiento de una Política Nacional para el Acceso de las Mujeres a una Vida Libre de Violencia. (Art. 16 y 17 LEIV).</a:t>
            </a:r>
          </a:p>
          <a:p>
            <a:pPr algn="just"/>
            <a:r>
              <a:rPr lang="es-SV" sz="3200" dirty="0">
                <a:solidFill>
                  <a:srgbClr val="000000"/>
                </a:solidFill>
                <a:effectLst/>
                <a:latin typeface="Arial" panose="020B0604020202020204" pitchFamily="34" charset="0"/>
                <a:ea typeface="Arial" panose="020B0604020202020204" pitchFamily="34" charset="0"/>
                <a:cs typeface="Arial" panose="020B0604020202020204" pitchFamily="34" charset="0"/>
              </a:rPr>
              <a:t>Desarrollo de programas de vivienda para mujeres en situación de violencia y casas de acogida, así como la aplicación del Fondo Especial para Mujeres Víctimas. (Arts. 26 y 25 LEIV).</a:t>
            </a:r>
          </a:p>
          <a:p>
            <a:pPr algn="just"/>
            <a:r>
              <a:rPr lang="es-SV" sz="3200" dirty="0">
                <a:solidFill>
                  <a:srgbClr val="000000"/>
                </a:solidFill>
                <a:effectLst/>
                <a:latin typeface="Arial" panose="020B0604020202020204" pitchFamily="34" charset="0"/>
                <a:ea typeface="Arial" panose="020B0604020202020204" pitchFamily="34" charset="0"/>
                <a:cs typeface="Arial" panose="020B0604020202020204" pitchFamily="34" charset="0"/>
              </a:rPr>
              <a:t>Desarrollo desde los gobiernos municipales, de las políticas locales para el derecho de las mujeres a vivir una vida libre de violencia. (Art. 29 LEIV).</a:t>
            </a:r>
          </a:p>
          <a:p>
            <a:pPr algn="just"/>
            <a:r>
              <a:rPr lang="es-SV" sz="3200" dirty="0">
                <a:solidFill>
                  <a:srgbClr val="000000"/>
                </a:solidFill>
                <a:effectLst/>
                <a:latin typeface="Arial" panose="020B0604020202020204" pitchFamily="34" charset="0"/>
                <a:ea typeface="Arial" panose="020B0604020202020204" pitchFamily="34" charset="0"/>
                <a:cs typeface="Arial" panose="020B0604020202020204" pitchFamily="34" charset="0"/>
              </a:rPr>
              <a:t>Sin desarrollo sistema de indicadores de violencia contra las mujeres, ordenado para el Instituto de Medicina Legal, en cuanto a los efectos de la exposición de la violencia sufrida por los hijos e hijas, a cargo de las mujeres que enfrentan la violencia. (Art. 32 LEIV).</a:t>
            </a:r>
          </a:p>
          <a:p>
            <a:pPr algn="just"/>
            <a:r>
              <a:rPr lang="es-SV" sz="3200" dirty="0">
                <a:solidFill>
                  <a:srgbClr val="000000"/>
                </a:solidFill>
                <a:effectLst/>
                <a:latin typeface="Arial" panose="020B0604020202020204" pitchFamily="34" charset="0"/>
                <a:ea typeface="Arial" panose="020B0604020202020204" pitchFamily="34" charset="0"/>
                <a:cs typeface="Arial" panose="020B0604020202020204" pitchFamily="34" charset="0"/>
              </a:rPr>
              <a:t>Mínima persecución de delitos como: obstaculización al acceso a la justicia y sustracción de las utilidades de las actividades económicas familiares de las mujeres, favoreciendo con ello la impunidad. (Art. 47 y 54 LEIV).</a:t>
            </a:r>
          </a:p>
          <a:p>
            <a:endParaRPr lang="es-ES" dirty="0"/>
          </a:p>
          <a:p>
            <a:endParaRPr lang="es-SV" dirty="0"/>
          </a:p>
        </p:txBody>
      </p:sp>
    </p:spTree>
    <p:extLst>
      <p:ext uri="{BB962C8B-B14F-4D97-AF65-F5344CB8AC3E}">
        <p14:creationId xmlns:p14="http://schemas.microsoft.com/office/powerpoint/2010/main" val="3937878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2F931A2-7247-432D-9A23-892DD5801469}"/>
              </a:ext>
            </a:extLst>
          </p:cNvPr>
          <p:cNvSpPr>
            <a:spLocks noGrp="1"/>
          </p:cNvSpPr>
          <p:nvPr>
            <p:ph type="title"/>
          </p:nvPr>
        </p:nvSpPr>
        <p:spPr/>
        <p:txBody>
          <a:bodyPr/>
          <a:lstStyle/>
          <a:p>
            <a:r>
              <a:rPr lang="es-ES" dirty="0">
                <a:latin typeface="Arial" panose="020B0604020202020204" pitchFamily="34" charset="0"/>
                <a:cs typeface="Arial" panose="020B0604020202020204" pitchFamily="34" charset="0"/>
              </a:rPr>
              <a:t>Vías de acceso a servicios</a:t>
            </a:r>
            <a:endParaRPr lang="es-SV"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CE374E0A-B238-4D03-B7A3-A783025BE037}"/>
              </a:ext>
            </a:extLst>
          </p:cNvPr>
          <p:cNvSpPr>
            <a:spLocks noGrp="1"/>
          </p:cNvSpPr>
          <p:nvPr>
            <p:ph idx="1"/>
          </p:nvPr>
        </p:nvSpPr>
        <p:spPr>
          <a:xfrm>
            <a:off x="217170" y="1577340"/>
            <a:ext cx="11647170" cy="4599623"/>
          </a:xfrm>
        </p:spPr>
        <p:txBody>
          <a:bodyPr>
            <a:normAutofit lnSpcReduction="10000"/>
          </a:bodyPr>
          <a:lstStyle/>
          <a:p>
            <a:pPr marL="342900" lvl="0" indent="-342900" algn="just">
              <a:lnSpc>
                <a:spcPct val="115000"/>
              </a:lnSpc>
              <a:buFont typeface="Symbol" panose="05050102010706020507" pitchFamily="18" charset="2"/>
              <a:buChar char=""/>
            </a:pPr>
            <a:r>
              <a:rPr lang="es-ES" dirty="0">
                <a:latin typeface="Arial" panose="020B0604020202020204" pitchFamily="34" charset="0"/>
                <a:cs typeface="Arial" panose="020B0604020202020204" pitchFamily="34" charset="0"/>
              </a:rPr>
              <a:t>Más de un centenar de oficinas de atención a nivel nacional distribuidas en 9 institución FGR, ISDEMU, MINSAL, OJ, PGR, PNC, PDDH, IML, CIUDADA MUJER. </a:t>
            </a:r>
          </a:p>
          <a:p>
            <a:pPr marL="342900" lvl="0" indent="-342900" algn="just">
              <a:lnSpc>
                <a:spcPct val="115000"/>
              </a:lnSpc>
              <a:buFont typeface="Symbol" panose="05050102010706020507" pitchFamily="18" charset="2"/>
              <a:buChar char=""/>
            </a:pPr>
            <a:r>
              <a:rPr lang="es-ES" dirty="0">
                <a:latin typeface="Arial" panose="020B0604020202020204" pitchFamily="34" charset="0"/>
                <a:cs typeface="Arial" panose="020B0604020202020204" pitchFamily="34" charset="0"/>
              </a:rPr>
              <a:t>Rutas según:</a:t>
            </a:r>
          </a:p>
          <a:p>
            <a:pPr lvl="0" algn="just">
              <a:lnSpc>
                <a:spcPct val="115000"/>
              </a:lnSpc>
              <a:buFont typeface="Wingdings" panose="05000000000000000000" pitchFamily="2" charset="2"/>
              <a:buChar char="q"/>
            </a:pPr>
            <a:r>
              <a:rPr lang="es-ES" dirty="0">
                <a:latin typeface="Arial" panose="020B0604020202020204" pitchFamily="34" charset="0"/>
                <a:cs typeface="Arial" panose="020B0604020202020204" pitchFamily="34" charset="0"/>
              </a:rPr>
              <a:t> Tipología: tipo de relación, constitutivos o no de delitos → Administrativa / Penal</a:t>
            </a:r>
          </a:p>
          <a:p>
            <a:pPr lvl="0" algn="just">
              <a:lnSpc>
                <a:spcPct val="115000"/>
              </a:lnSpc>
              <a:buFont typeface="Wingdings" panose="05000000000000000000" pitchFamily="2" charset="2"/>
              <a:buChar char="q"/>
            </a:pPr>
            <a:r>
              <a:rPr lang="es-ES" dirty="0">
                <a:latin typeface="Arial" panose="020B0604020202020204" pitchFamily="34" charset="0"/>
                <a:cs typeface="Arial" panose="020B0604020202020204" pitchFamily="34" charset="0"/>
              </a:rPr>
              <a:t>Objetivo: otorgamiento de medidas de protección, establecimiento de hechos de </a:t>
            </a:r>
            <a:r>
              <a:rPr lang="es-ES" dirty="0" err="1">
                <a:latin typeface="Arial" panose="020B0604020202020204" pitchFamily="34" charset="0"/>
                <a:cs typeface="Arial" panose="020B0604020202020204" pitchFamily="34" charset="0"/>
              </a:rPr>
              <a:t>vcm</a:t>
            </a:r>
            <a:r>
              <a:rPr lang="es-ES" dirty="0">
                <a:latin typeface="Arial" panose="020B0604020202020204" pitchFamily="34" charset="0"/>
                <a:cs typeface="Arial" panose="020B0604020202020204" pitchFamily="34" charset="0"/>
              </a:rPr>
              <a:t> y atribución, sanción penal, reparación, cumplimiento de medidas laborales, observación de código de ética</a:t>
            </a:r>
          </a:p>
          <a:p>
            <a:pPr lvl="0" algn="just">
              <a:lnSpc>
                <a:spcPct val="115000"/>
              </a:lnSpc>
              <a:buFont typeface="Wingdings" panose="05000000000000000000" pitchFamily="2" charset="2"/>
              <a:buChar char="q"/>
            </a:pP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310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xmlns="" id="{42E52271-A3B5-4FE2-B16A-B651D114466B}"/>
              </a:ext>
            </a:extLst>
          </p:cNvPr>
          <p:cNvGraphicFramePr>
            <a:graphicFrameLocks noGrp="1"/>
          </p:cNvGraphicFramePr>
          <p:nvPr>
            <p:ph idx="1"/>
            <p:extLst>
              <p:ext uri="{D42A27DB-BD31-4B8C-83A1-F6EECF244321}">
                <p14:modId xmlns:p14="http://schemas.microsoft.com/office/powerpoint/2010/main" val="4211107860"/>
              </p:ext>
            </p:extLst>
          </p:nvPr>
        </p:nvGraphicFramePr>
        <p:xfrm>
          <a:off x="365760" y="182881"/>
          <a:ext cx="11544300" cy="6735128"/>
        </p:xfrm>
        <a:graphic>
          <a:graphicData uri="http://schemas.openxmlformats.org/drawingml/2006/table">
            <a:tbl>
              <a:tblPr firstRow="1" firstCol="1" bandRow="1">
                <a:tableStyleId>{2D5ABB26-0587-4C30-8999-92F81FD0307C}</a:tableStyleId>
              </a:tblPr>
              <a:tblGrid>
                <a:gridCol w="1428750">
                  <a:extLst>
                    <a:ext uri="{9D8B030D-6E8A-4147-A177-3AD203B41FA5}">
                      <a16:colId xmlns:a16="http://schemas.microsoft.com/office/drawing/2014/main" xmlns="" val="4270848172"/>
                    </a:ext>
                  </a:extLst>
                </a:gridCol>
                <a:gridCol w="4816768">
                  <a:extLst>
                    <a:ext uri="{9D8B030D-6E8A-4147-A177-3AD203B41FA5}">
                      <a16:colId xmlns:a16="http://schemas.microsoft.com/office/drawing/2014/main" xmlns="" val="964402190"/>
                    </a:ext>
                  </a:extLst>
                </a:gridCol>
                <a:gridCol w="5298782">
                  <a:extLst>
                    <a:ext uri="{9D8B030D-6E8A-4147-A177-3AD203B41FA5}">
                      <a16:colId xmlns:a16="http://schemas.microsoft.com/office/drawing/2014/main" xmlns="" val="2539731325"/>
                    </a:ext>
                  </a:extLst>
                </a:gridCol>
              </a:tblGrid>
              <a:tr h="1846386">
                <a:tc>
                  <a:txBody>
                    <a:bodyPr/>
                    <a:lstStyle/>
                    <a:p>
                      <a:pPr algn="ctr">
                        <a:lnSpc>
                          <a:spcPct val="115000"/>
                        </a:lnSpc>
                      </a:pPr>
                      <a:r>
                        <a:rPr lang="es-SV" sz="1400" b="1" dirty="0">
                          <a:effectLst/>
                          <a:latin typeface="Arial" panose="020B0604020202020204" pitchFamily="34" charset="0"/>
                          <a:cs typeface="Arial" panose="020B0604020202020204" pitchFamily="34" charset="0"/>
                        </a:rPr>
                        <a:t>Acciones emprendidas:</a:t>
                      </a:r>
                      <a:endParaRPr lang="es-SV" sz="1400" b="1"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Solicitud de asesoría en el Centro de Atención Legal de ORMUSA.</a:t>
                      </a:r>
                    </a:p>
                    <a:p>
                      <a:pPr marL="342900" lvl="0" indent="-342900">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Denuncia interpuesta en UNIMUJER ODAC de San Salvador.</a:t>
                      </a:r>
                    </a:p>
                    <a:p>
                      <a:pPr marL="342900" lvl="0" indent="-342900">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Solicitud de medidas de protección en Juzgado de Paz. </a:t>
                      </a:r>
                    </a:p>
                    <a:p>
                      <a:pPr marL="0" lvl="0" indent="0">
                        <a:lnSpc>
                          <a:spcPct val="115000"/>
                        </a:lnSpc>
                        <a:buFont typeface="Symbol" panose="05050102010706020507" pitchFamily="18" charset="2"/>
                        <a:buNone/>
                      </a:pPr>
                      <a:endParaRPr lang="es-SV" sz="14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285750" lvl="0" indent="-285750" algn="just">
                        <a:buFont typeface="Wingdings" panose="05000000000000000000" pitchFamily="2" charset="2"/>
                        <a:buChar char="§"/>
                      </a:pPr>
                      <a:r>
                        <a:rPr lang="es-SV" sz="1400" b="0" kern="1200" dirty="0">
                          <a:solidFill>
                            <a:schemeClr val="tx1"/>
                          </a:solidFill>
                          <a:effectLst/>
                          <a:latin typeface="Arial" panose="020B0604020202020204" pitchFamily="34" charset="0"/>
                          <a:cs typeface="Arial" panose="020B0604020202020204" pitchFamily="34" charset="0"/>
                        </a:rPr>
                        <a:t>Consulta en Unidad de Salud por la violencia sexual contra su hija.</a:t>
                      </a:r>
                    </a:p>
                    <a:p>
                      <a:pPr marL="285750" lvl="0" indent="-285750" algn="just">
                        <a:buFont typeface="Wingdings" panose="05000000000000000000" pitchFamily="2" charset="2"/>
                        <a:buChar char="§"/>
                      </a:pPr>
                      <a:r>
                        <a:rPr lang="es-SV" sz="1400" b="0" kern="1200" dirty="0">
                          <a:solidFill>
                            <a:schemeClr val="tx1"/>
                          </a:solidFill>
                          <a:effectLst/>
                          <a:latin typeface="Arial" panose="020B0604020202020204" pitchFamily="34" charset="0"/>
                          <a:cs typeface="Arial" panose="020B0604020202020204" pitchFamily="34" charset="0"/>
                        </a:rPr>
                        <a:t>Denuncia en Policía Nacional Civil por la violencia sexual contra su hija. </a:t>
                      </a:r>
                    </a:p>
                    <a:p>
                      <a:pPr marL="285750" lvl="0" indent="-285750" algn="just">
                        <a:buFont typeface="Wingdings" panose="05000000000000000000" pitchFamily="2" charset="2"/>
                        <a:buChar char="§"/>
                      </a:pPr>
                      <a:r>
                        <a:rPr lang="es-SV" sz="1400" b="0" kern="1200" dirty="0">
                          <a:solidFill>
                            <a:schemeClr val="tx1"/>
                          </a:solidFill>
                          <a:effectLst/>
                          <a:latin typeface="Arial" panose="020B0604020202020204" pitchFamily="34" charset="0"/>
                          <a:cs typeface="Arial" panose="020B0604020202020204" pitchFamily="34" charset="0"/>
                        </a:rPr>
                        <a:t>Realización de peritajes en el Instituto de Medicina Legal por la violencia sexual contra su hija.</a:t>
                      </a:r>
                    </a:p>
                    <a:p>
                      <a:pPr marL="285750" indent="-285750" algn="just">
                        <a:buFont typeface="Wingdings" panose="05000000000000000000" pitchFamily="2" charset="2"/>
                        <a:buChar char="§"/>
                      </a:pPr>
                      <a:r>
                        <a:rPr lang="es-SV" sz="1400" b="0" kern="1200" dirty="0">
                          <a:solidFill>
                            <a:schemeClr val="tx1"/>
                          </a:solidFill>
                          <a:effectLst/>
                          <a:latin typeface="Arial" panose="020B0604020202020204" pitchFamily="34" charset="0"/>
                          <a:cs typeface="Arial" panose="020B0604020202020204" pitchFamily="34" charset="0"/>
                        </a:rPr>
                        <a:t>Denuncia en Fiscalía General de la República por la violencia sexual contra su hija.</a:t>
                      </a:r>
                    </a:p>
                    <a:p>
                      <a:pPr marL="0" indent="0" algn="just">
                        <a:buFont typeface="Wingdings" panose="05000000000000000000" pitchFamily="2" charset="2"/>
                        <a:buNone/>
                      </a:pPr>
                      <a:endParaRPr lang="es-SV" sz="1400" b="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10625768"/>
                  </a:ext>
                </a:extLst>
              </a:tr>
              <a:tr h="1686358">
                <a:tc>
                  <a:txBody>
                    <a:bodyPr/>
                    <a:lstStyle/>
                    <a:p>
                      <a:pPr algn="ctr">
                        <a:lnSpc>
                          <a:spcPct val="115000"/>
                        </a:lnSpc>
                      </a:pPr>
                      <a:r>
                        <a:rPr lang="es-SV" sz="1400" b="1" dirty="0">
                          <a:effectLst/>
                          <a:latin typeface="Arial" panose="020B0604020202020204" pitchFamily="34" charset="0"/>
                          <a:cs typeface="Arial" panose="020B0604020202020204" pitchFamily="34" charset="0"/>
                        </a:rPr>
                        <a:t>Resultados obtenidos:</a:t>
                      </a:r>
                      <a:endParaRPr lang="es-SV" sz="1400" b="1"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Medidas de protección vigentes hasta la celebración de la audiencia preliminar. </a:t>
                      </a:r>
                    </a:p>
                    <a:p>
                      <a:pPr marL="342900" lvl="0" indent="-342900">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Audiencia preliminar suspendida por falta de comparecencia del agresor. </a:t>
                      </a:r>
                      <a:endParaRPr lang="es-SV" sz="14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lnSpc>
                          <a:spcPct val="115000"/>
                        </a:lnSpc>
                        <a:buFont typeface="Wingdings" panose="05000000000000000000" pitchFamily="2" charset="2"/>
                        <a:buChar char="§"/>
                      </a:pPr>
                      <a:r>
                        <a:rPr lang="es-SV" sz="1400" dirty="0">
                          <a:solidFill>
                            <a:srgbClr val="000000"/>
                          </a:solidFill>
                          <a:effectLst/>
                          <a:latin typeface="Arial" panose="020B0604020202020204" pitchFamily="34" charset="0"/>
                          <a:cs typeface="Arial" panose="020B0604020202020204" pitchFamily="34" charset="0"/>
                        </a:rPr>
                        <a:t>Detención provisional del agresor por aproximadamente 7 días. </a:t>
                      </a:r>
                    </a:p>
                    <a:p>
                      <a:pPr marL="342900" lvl="0" indent="-342900" algn="just">
                        <a:lnSpc>
                          <a:spcPct val="115000"/>
                        </a:lnSpc>
                        <a:buFont typeface="Wingdings" panose="05000000000000000000" pitchFamily="2" charset="2"/>
                        <a:buChar char="§"/>
                      </a:pPr>
                      <a:r>
                        <a:rPr lang="es-SV" sz="1400" dirty="0">
                          <a:solidFill>
                            <a:srgbClr val="000000"/>
                          </a:solidFill>
                          <a:effectLst/>
                          <a:latin typeface="Arial" panose="020B0604020202020204" pitchFamily="34" charset="0"/>
                          <a:cs typeface="Arial" panose="020B0604020202020204" pitchFamily="34" charset="0"/>
                        </a:rPr>
                        <a:t>Celebración de Audiencia Inicial en la que no entró por considerar el fiscal que la niña podía afectarse emocionalmente al ver al agresor. </a:t>
                      </a:r>
                    </a:p>
                    <a:p>
                      <a:pPr marL="342900" lvl="0" indent="-342900" algn="just">
                        <a:lnSpc>
                          <a:spcPct val="115000"/>
                        </a:lnSpc>
                        <a:buFont typeface="Wingdings" panose="05000000000000000000" pitchFamily="2" charset="2"/>
                        <a:buChar char="§"/>
                      </a:pPr>
                      <a:r>
                        <a:rPr lang="es-SV" sz="1400" dirty="0">
                          <a:solidFill>
                            <a:srgbClr val="000000"/>
                          </a:solidFill>
                          <a:effectLst/>
                          <a:latin typeface="Arial" panose="020B0604020202020204" pitchFamily="34" charset="0"/>
                          <a:cs typeface="Arial" panose="020B0604020202020204" pitchFamily="34" charset="0"/>
                        </a:rPr>
                        <a:t>Firma de documentos en blanco.</a:t>
                      </a:r>
                    </a:p>
                    <a:p>
                      <a:pPr marL="342900" lvl="0" indent="-342900" algn="just">
                        <a:lnSpc>
                          <a:spcPct val="115000"/>
                        </a:lnSpc>
                        <a:buFont typeface="Wingdings" panose="05000000000000000000" pitchFamily="2" charset="2"/>
                        <a:buChar char="§"/>
                      </a:pPr>
                      <a:r>
                        <a:rPr lang="es-SV" sz="1400" dirty="0">
                          <a:solidFill>
                            <a:srgbClr val="000000"/>
                          </a:solidFill>
                          <a:effectLst/>
                          <a:latin typeface="Arial" panose="020B0604020202020204" pitchFamily="34" charset="0"/>
                          <a:cs typeface="Arial" panose="020B0604020202020204" pitchFamily="34" charset="0"/>
                        </a:rPr>
                        <a:t>El agresor salió en libertad después de la Audiencia Inicial. </a:t>
                      </a:r>
                      <a:endParaRPr lang="es-SV" sz="14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424052237"/>
                  </a:ext>
                </a:extLst>
              </a:tr>
              <a:tr h="923621">
                <a:tc>
                  <a:txBody>
                    <a:bodyPr/>
                    <a:lstStyle/>
                    <a:p>
                      <a:pPr algn="ctr">
                        <a:lnSpc>
                          <a:spcPct val="115000"/>
                        </a:lnSpc>
                      </a:pPr>
                      <a:r>
                        <a:rPr lang="es-SV" sz="1400" b="1" dirty="0">
                          <a:effectLst/>
                          <a:latin typeface="Arial" panose="020B0604020202020204" pitchFamily="34" charset="0"/>
                          <a:cs typeface="Arial" panose="020B0604020202020204" pitchFamily="34" charset="0"/>
                        </a:rPr>
                        <a:t>Factores impulsores: </a:t>
                      </a:r>
                      <a:endParaRPr lang="es-SV" sz="1400" b="1"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Sensación de humillación por el ataque a su libertad sexual. </a:t>
                      </a:r>
                    </a:p>
                    <a:p>
                      <a:pPr marL="342900" lvl="0" indent="-342900">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Apoyo de sus hija e hijos. </a:t>
                      </a:r>
                    </a:p>
                    <a:p>
                      <a:pPr marL="0" lvl="0" indent="0">
                        <a:lnSpc>
                          <a:spcPct val="115000"/>
                        </a:lnSpc>
                        <a:buFont typeface="Symbol" panose="05050102010706020507" pitchFamily="18" charset="2"/>
                        <a:buNone/>
                      </a:pPr>
                      <a:endParaRPr lang="es-SV" sz="14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lnSpc>
                          <a:spcPct val="115000"/>
                        </a:lnSpc>
                        <a:buFont typeface="Wingdings" panose="05000000000000000000" pitchFamily="2" charset="2"/>
                        <a:buChar char="§"/>
                      </a:pPr>
                      <a:r>
                        <a:rPr lang="es-SV" sz="1400" kern="1200" dirty="0">
                          <a:solidFill>
                            <a:schemeClr val="dk1"/>
                          </a:solidFill>
                          <a:effectLst/>
                          <a:latin typeface="Arial" panose="020B0604020202020204" pitchFamily="34" charset="0"/>
                          <a:cs typeface="Arial" panose="020B0604020202020204" pitchFamily="34" charset="0"/>
                        </a:rPr>
                        <a:t>Apoyo de vecinas. </a:t>
                      </a:r>
                      <a:endParaRPr lang="es-SV" sz="14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573836623"/>
                  </a:ext>
                </a:extLst>
              </a:tr>
              <a:tr h="2115884">
                <a:tc>
                  <a:txBody>
                    <a:bodyPr/>
                    <a:lstStyle/>
                    <a:p>
                      <a:pPr algn="ctr">
                        <a:lnSpc>
                          <a:spcPct val="115000"/>
                        </a:lnSpc>
                      </a:pPr>
                      <a:r>
                        <a:rPr lang="es-SV" sz="1400" b="1" dirty="0">
                          <a:effectLst/>
                          <a:latin typeface="Arial" panose="020B0604020202020204" pitchFamily="34" charset="0"/>
                          <a:cs typeface="Arial" panose="020B0604020202020204" pitchFamily="34" charset="0"/>
                        </a:rPr>
                        <a:t>Factores inhibidores:</a:t>
                      </a:r>
                      <a:endParaRPr lang="es-SV" sz="1400" b="1"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En el pasado tuvo temor de perder a su hija e hijos por las amenazas del agresor. </a:t>
                      </a:r>
                    </a:p>
                    <a:p>
                      <a:pPr marL="342900" lvl="0" indent="-342900" algn="just">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Concepciones religiosas.</a:t>
                      </a:r>
                    </a:p>
                    <a:p>
                      <a:pPr marL="342900" lvl="0" indent="-342900" algn="just">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Culpa por haber “elegido su destino”, a pesar de las advertencias de sus familiares.</a:t>
                      </a:r>
                    </a:p>
                    <a:p>
                      <a:pPr marL="342900" lvl="0" indent="-342900" algn="just">
                        <a:lnSpc>
                          <a:spcPct val="115000"/>
                        </a:lnSpc>
                        <a:buFont typeface="Symbol" panose="05050102010706020507" pitchFamily="18" charset="2"/>
                        <a:buChar char=""/>
                      </a:pPr>
                      <a:r>
                        <a:rPr lang="es-SV" sz="1400" dirty="0">
                          <a:effectLst/>
                          <a:latin typeface="Arial" panose="020B0604020202020204" pitchFamily="34" charset="0"/>
                          <a:cs typeface="Arial" panose="020B0604020202020204" pitchFamily="34" charset="0"/>
                        </a:rPr>
                        <a:t>Creencia familiar que la violencia contra las mujeres es un problema privado en el cual no hay que intervenir.  </a:t>
                      </a:r>
                      <a:endParaRPr lang="es-SV" sz="14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lvl="0" indent="-342900" algn="just">
                        <a:lnSpc>
                          <a:spcPct val="115000"/>
                        </a:lnSpc>
                        <a:buFont typeface="Wingdings" panose="05000000000000000000" pitchFamily="2" charset="2"/>
                        <a:buChar char="§"/>
                      </a:pPr>
                      <a:r>
                        <a:rPr lang="es-SV" sz="1400" kern="1200" dirty="0">
                          <a:solidFill>
                            <a:schemeClr val="dk1"/>
                          </a:solidFill>
                          <a:effectLst/>
                          <a:latin typeface="Arial" panose="020B0604020202020204" pitchFamily="34" charset="0"/>
                          <a:cs typeface="Arial" panose="020B0604020202020204" pitchFamily="34" charset="0"/>
                        </a:rPr>
                        <a:t>En el pasado no denunció los hechos de violencia que ella enfrentó (física, emocional y feminicida) porque no sabía que eran legalmente reprochables, hasta que participó en una charla sobre violencia contra las mujeres impartida por ORMUSA.</a:t>
                      </a:r>
                      <a:endParaRPr lang="es-SV" sz="14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3997280320"/>
                  </a:ext>
                </a:extLst>
              </a:tr>
            </a:tbl>
          </a:graphicData>
        </a:graphic>
      </p:graphicFrame>
    </p:spTree>
    <p:extLst>
      <p:ext uri="{BB962C8B-B14F-4D97-AF65-F5344CB8AC3E}">
        <p14:creationId xmlns:p14="http://schemas.microsoft.com/office/powerpoint/2010/main" val="1751966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52EA4CE2-9261-40AA-A7DF-731D8CD1AAC7}"/>
              </a:ext>
            </a:extLst>
          </p:cNvPr>
          <p:cNvSpPr>
            <a:spLocks noGrp="1"/>
          </p:cNvSpPr>
          <p:nvPr>
            <p:ph idx="1"/>
          </p:nvPr>
        </p:nvSpPr>
        <p:spPr>
          <a:xfrm>
            <a:off x="308610" y="617220"/>
            <a:ext cx="11045190" cy="5525453"/>
          </a:xfrm>
        </p:spPr>
        <p:txBody>
          <a:bodyPr/>
          <a:lstStyle/>
          <a:p>
            <a:r>
              <a:rPr lang="es-ES" dirty="0">
                <a:latin typeface="Arial" panose="020B0604020202020204" pitchFamily="34" charset="0"/>
                <a:cs typeface="Arial" panose="020B0604020202020204" pitchFamily="34" charset="0"/>
              </a:rPr>
              <a:t>Mujeres diversas con historias heterogéneas sobre la violencia.</a:t>
            </a:r>
          </a:p>
          <a:p>
            <a:r>
              <a:rPr lang="es-ES" dirty="0">
                <a:latin typeface="Arial" panose="020B0604020202020204" pitchFamily="34" charset="0"/>
                <a:cs typeface="Arial" panose="020B0604020202020204" pitchFamily="34" charset="0"/>
              </a:rPr>
              <a:t>Mujeres enfrentan jóvenes la violencia desde el hogar de origen y en la adolescencia.</a:t>
            </a:r>
          </a:p>
          <a:p>
            <a:r>
              <a:rPr lang="es-ES" dirty="0">
                <a:latin typeface="Arial" panose="020B0604020202020204" pitchFamily="34" charset="0"/>
                <a:cs typeface="Arial" panose="020B0604020202020204" pitchFamily="34" charset="0"/>
              </a:rPr>
              <a:t>La violencia psicológica ha sido una forma en la que no se han librado</a:t>
            </a:r>
            <a:endParaRPr lang="es-SV"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xmlns="" id="{5339AB40-B798-449B-8541-1D430330BD6D}"/>
              </a:ext>
            </a:extLst>
          </p:cNvPr>
          <p:cNvSpPr txBox="1"/>
          <p:nvPr/>
        </p:nvSpPr>
        <p:spPr>
          <a:xfrm>
            <a:off x="1028700" y="3566161"/>
            <a:ext cx="7829549" cy="2062103"/>
          </a:xfrm>
          <a:prstGeom prst="rect">
            <a:avLst/>
          </a:prstGeom>
          <a:noFill/>
        </p:spPr>
        <p:txBody>
          <a:bodyPr wrap="square">
            <a:spAutoFit/>
          </a:bodyPr>
          <a:lstStyle/>
          <a:p>
            <a:pPr algn="just"/>
            <a:r>
              <a:rPr lang="es-ES" sz="1600" i="1" dirty="0">
                <a:latin typeface="Arial" panose="020B0604020202020204" pitchFamily="34" charset="0"/>
                <a:cs typeface="Arial" panose="020B0604020202020204" pitchFamily="34" charset="0"/>
              </a:rPr>
              <a:t>“Con su familia, es como que no tuviera familia, de pequeña se quiso suicidar 3 veces, sentía que no la quería su mamá, su papá se fue a los Estados Unidos, las dejó. Se fueron a vivir donde su abuela. No sabe por qué no la querían. Ella le dijo a su mamá que su tío le ofrecía dinero para que se acostara con él, además, su abuelo le decía que se metieran al charral, y un tío la siguió diciendo que era su mujer, ella gritaba que la ayudaran. La agredían su tío abuelo, su abuelo y su tío, todos de su familia materna. Ella decidió acompañarse con el papá de su hijo” . Sobreviviente de violencia.</a:t>
            </a:r>
            <a:endParaRPr lang="es-SV" sz="16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7394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BFB3BE0-0D11-475D-BED3-E20ECAFE0159}"/>
              </a:ext>
            </a:extLst>
          </p:cNvPr>
          <p:cNvSpPr>
            <a:spLocks noGrp="1"/>
          </p:cNvSpPr>
          <p:nvPr>
            <p:ph type="title"/>
          </p:nvPr>
        </p:nvSpPr>
        <p:spPr/>
        <p:txBody>
          <a:bodyPr/>
          <a:lstStyle/>
          <a:p>
            <a:r>
              <a:rPr lang="es-SV" sz="1800" dirty="0">
                <a:effectLst/>
                <a:latin typeface="Arial" panose="020B0604020202020204" pitchFamily="34" charset="0"/>
                <a:ea typeface="Calibri" panose="020F0502020204030204" pitchFamily="34" charset="0"/>
              </a:rPr>
              <a:t>“no permanecen quietas soportando la violencia como si fuera su destino inexorable”, Sagot, 2000.</a:t>
            </a:r>
            <a:endParaRPr lang="es-SV" dirty="0"/>
          </a:p>
        </p:txBody>
      </p:sp>
      <p:graphicFrame>
        <p:nvGraphicFramePr>
          <p:cNvPr id="4" name="Marcador de contenido 3">
            <a:extLst>
              <a:ext uri="{FF2B5EF4-FFF2-40B4-BE49-F238E27FC236}">
                <a16:creationId xmlns:a16="http://schemas.microsoft.com/office/drawing/2014/main" xmlns="" id="{DC1B9FDD-D666-4D3A-9B51-8E4CD7354EB8}"/>
              </a:ext>
            </a:extLst>
          </p:cNvPr>
          <p:cNvGraphicFramePr>
            <a:graphicFrameLocks noGrp="1"/>
          </p:cNvGraphicFramePr>
          <p:nvPr>
            <p:ph idx="1"/>
            <p:extLst>
              <p:ext uri="{D42A27DB-BD31-4B8C-83A1-F6EECF244321}">
                <p14:modId xmlns:p14="http://schemas.microsoft.com/office/powerpoint/2010/main" val="3678826544"/>
              </p:ext>
            </p:extLst>
          </p:nvPr>
        </p:nvGraphicFramePr>
        <p:xfrm>
          <a:off x="434340" y="1314450"/>
          <a:ext cx="11155680" cy="5337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xmlns="" id="{1A03FBA1-5E06-484A-B79A-D1431CE3CFAE}"/>
              </a:ext>
            </a:extLst>
          </p:cNvPr>
          <p:cNvSpPr txBox="1"/>
          <p:nvPr/>
        </p:nvSpPr>
        <p:spPr>
          <a:xfrm>
            <a:off x="3886200" y="5543550"/>
            <a:ext cx="6812280" cy="830997"/>
          </a:xfrm>
          <a:prstGeom prst="rect">
            <a:avLst/>
          </a:prstGeom>
          <a:noFill/>
        </p:spPr>
        <p:txBody>
          <a:bodyPr wrap="square" rtlCol="0">
            <a:spAutoFit/>
          </a:bodyPr>
          <a:lstStyle/>
          <a:p>
            <a:pPr marL="285750" indent="-285750">
              <a:buFontTx/>
              <a:buChar char="-"/>
            </a:pPr>
            <a:r>
              <a:rPr lang="es-ES" sz="1600" b="1" dirty="0">
                <a:latin typeface="Arial" panose="020B0604020202020204" pitchFamily="34" charset="0"/>
                <a:cs typeface="Arial" panose="020B0604020202020204" pitchFamily="34" charset="0"/>
              </a:rPr>
              <a:t>Se sintió apoyada e informada, en PNC le atendieron rápido</a:t>
            </a:r>
          </a:p>
          <a:p>
            <a:pPr marL="285750" indent="-285750">
              <a:buFontTx/>
              <a:buChar char="-"/>
            </a:pPr>
            <a:r>
              <a:rPr lang="es-ES" sz="1600" b="1" dirty="0">
                <a:latin typeface="Arial" panose="020B0604020202020204" pitchFamily="34" charset="0"/>
                <a:cs typeface="Arial" panose="020B0604020202020204" pitchFamily="34" charset="0"/>
              </a:rPr>
              <a:t>Se tardaron 5 horas en entregarle medidas en Juzgado</a:t>
            </a:r>
          </a:p>
          <a:p>
            <a:pPr marL="285750" indent="-285750">
              <a:buFontTx/>
              <a:buChar char="-"/>
            </a:pPr>
            <a:r>
              <a:rPr lang="es-ES" sz="1600" b="1" dirty="0">
                <a:latin typeface="Arial" panose="020B0604020202020204" pitchFamily="34" charset="0"/>
                <a:cs typeface="Arial" panose="020B0604020202020204" pitchFamily="34" charset="0"/>
              </a:rPr>
              <a:t>No le otorgaron medida de prohibición del agresor al hogar</a:t>
            </a:r>
            <a:endParaRPr lang="es-SV"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0172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xmlns="" id="{1A19B2D7-13B7-4905-AFF9-7E37D9275115}"/>
              </a:ext>
            </a:extLst>
          </p:cNvPr>
          <p:cNvGraphicFramePr>
            <a:graphicFrameLocks noGrp="1"/>
          </p:cNvGraphicFramePr>
          <p:nvPr>
            <p:ph idx="1"/>
            <p:extLst>
              <p:ext uri="{D42A27DB-BD31-4B8C-83A1-F6EECF244321}">
                <p14:modId xmlns:p14="http://schemas.microsoft.com/office/powerpoint/2010/main" val="1074942141"/>
              </p:ext>
            </p:extLst>
          </p:nvPr>
        </p:nvGraphicFramePr>
        <p:xfrm>
          <a:off x="468630" y="514350"/>
          <a:ext cx="11041380" cy="5989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xmlns="" id="{2F93D742-148E-4B26-BD7F-23CF03D811BE}"/>
              </a:ext>
            </a:extLst>
          </p:cNvPr>
          <p:cNvSpPr txBox="1"/>
          <p:nvPr/>
        </p:nvSpPr>
        <p:spPr>
          <a:xfrm>
            <a:off x="6096000" y="4754880"/>
            <a:ext cx="5745480" cy="2010807"/>
          </a:xfrm>
          <a:prstGeom prst="rect">
            <a:avLst/>
          </a:prstGeom>
          <a:noFill/>
        </p:spPr>
        <p:txBody>
          <a:bodyPr wrap="square" rtlCol="0">
            <a:spAutoFit/>
          </a:bodyPr>
          <a:lstStyle/>
          <a:p>
            <a:pPr marL="342900" lvl="0" indent="-342900">
              <a:spcAft>
                <a:spcPts val="800"/>
              </a:spcAft>
              <a:buFont typeface="Times New Roman" panose="02020603050405020304" pitchFamily="18" charset="0"/>
              <a:buChar char="•"/>
              <a:tabLst>
                <a:tab pos="228600" algn="l"/>
                <a:tab pos="457200" algn="l"/>
              </a:tabLst>
            </a:pPr>
            <a:r>
              <a:rPr lang="es-ES" sz="1600" b="1" dirty="0">
                <a:solidFill>
                  <a:srgbClr val="000000"/>
                </a:solidFill>
                <a:effectLst/>
                <a:latin typeface="Arial" panose="020B0604020202020204" pitchFamily="34" charset="0"/>
                <a:ea typeface="Arial" panose="020B0604020202020204" pitchFamily="34" charset="0"/>
              </a:rPr>
              <a:t>Personal no disponible.</a:t>
            </a:r>
          </a:p>
          <a:p>
            <a:pPr marL="342900" lvl="0" indent="-342900" algn="just">
              <a:spcAft>
                <a:spcPts val="800"/>
              </a:spcAft>
              <a:buFont typeface="Times New Roman" panose="02020603050405020304" pitchFamily="18" charset="0"/>
              <a:buChar char="•"/>
              <a:tabLst>
                <a:tab pos="228600" algn="l"/>
                <a:tab pos="457200" algn="l"/>
              </a:tabLst>
            </a:pPr>
            <a:r>
              <a:rPr lang="es-ES" sz="1600" b="1" dirty="0">
                <a:solidFill>
                  <a:srgbClr val="000000"/>
                </a:solidFill>
                <a:effectLst/>
                <a:latin typeface="Arial" panose="020B0604020202020204" pitchFamily="34" charset="0"/>
                <a:ea typeface="Arial" panose="020B0604020202020204" pitchFamily="34" charset="0"/>
              </a:rPr>
              <a:t>Comentarios sugerentes sobre la credibilidad de las víctimas. </a:t>
            </a:r>
            <a:endParaRPr lang="es-SV" sz="1600" b="1" dirty="0">
              <a:solidFill>
                <a:srgbClr val="000000"/>
              </a:solidFill>
              <a:effectLst/>
              <a:latin typeface="Arial" panose="020B0604020202020204" pitchFamily="34" charset="0"/>
              <a:ea typeface="Arial" panose="020B0604020202020204" pitchFamily="34" charset="0"/>
            </a:endParaRPr>
          </a:p>
          <a:p>
            <a:pPr marL="342900" lvl="0" indent="-342900" algn="just">
              <a:spcAft>
                <a:spcPts val="800"/>
              </a:spcAft>
              <a:buFont typeface="Times New Roman" panose="02020603050405020304" pitchFamily="18" charset="0"/>
              <a:buChar char="•"/>
              <a:tabLst>
                <a:tab pos="228600" algn="l"/>
              </a:tabLst>
            </a:pPr>
            <a:r>
              <a:rPr lang="es-SV" sz="1600" b="1" dirty="0">
                <a:solidFill>
                  <a:srgbClr val="000000"/>
                </a:solidFill>
                <a:effectLst/>
                <a:latin typeface="Arial" panose="020B0604020202020204" pitchFamily="34" charset="0"/>
                <a:ea typeface="Arial" panose="020B0604020202020204" pitchFamily="34" charset="0"/>
              </a:rPr>
              <a:t>Sin atención psicológica.</a:t>
            </a:r>
          </a:p>
          <a:p>
            <a:pPr marL="342900" lvl="0" indent="-342900" algn="just">
              <a:spcAft>
                <a:spcPts val="800"/>
              </a:spcAft>
              <a:buFont typeface="Times New Roman" panose="02020603050405020304" pitchFamily="18" charset="0"/>
              <a:buChar char="•"/>
              <a:tabLst>
                <a:tab pos="228600" algn="l"/>
              </a:tabLst>
            </a:pPr>
            <a:r>
              <a:rPr lang="es-SV" sz="1600" b="1" dirty="0">
                <a:solidFill>
                  <a:srgbClr val="000000"/>
                </a:solidFill>
                <a:effectLst/>
                <a:latin typeface="Arial" panose="020B0604020202020204" pitchFamily="34" charset="0"/>
                <a:ea typeface="Arial" panose="020B0604020202020204" pitchFamily="34" charset="0"/>
              </a:rPr>
              <a:t>No le explicaron el proceso penal.  </a:t>
            </a:r>
          </a:p>
          <a:p>
            <a:endParaRPr lang="es-SV" dirty="0"/>
          </a:p>
        </p:txBody>
      </p:sp>
    </p:spTree>
    <p:extLst>
      <p:ext uri="{BB962C8B-B14F-4D97-AF65-F5344CB8AC3E}">
        <p14:creationId xmlns:p14="http://schemas.microsoft.com/office/powerpoint/2010/main" val="3794694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xmlns="" id="{24C9311D-2AEB-4C96-A8A0-5AADD24560C7}"/>
              </a:ext>
            </a:extLst>
          </p:cNvPr>
          <p:cNvGraphicFramePr>
            <a:graphicFrameLocks noGrp="1"/>
          </p:cNvGraphicFramePr>
          <p:nvPr>
            <p:ph idx="1"/>
            <p:extLst>
              <p:ext uri="{D42A27DB-BD31-4B8C-83A1-F6EECF244321}">
                <p14:modId xmlns:p14="http://schemas.microsoft.com/office/powerpoint/2010/main" val="669523934"/>
              </p:ext>
            </p:extLst>
          </p:nvPr>
        </p:nvGraphicFramePr>
        <p:xfrm>
          <a:off x="400050" y="320040"/>
          <a:ext cx="11532870" cy="6206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xmlns="" id="{625C55EF-4523-4944-88BD-9FE586C4B07A}"/>
              </a:ext>
            </a:extLst>
          </p:cNvPr>
          <p:cNvSpPr txBox="1"/>
          <p:nvPr/>
        </p:nvSpPr>
        <p:spPr>
          <a:xfrm>
            <a:off x="838200" y="6423660"/>
            <a:ext cx="4385310" cy="369332"/>
          </a:xfrm>
          <a:prstGeom prst="rect">
            <a:avLst/>
          </a:prstGeom>
          <a:noFill/>
        </p:spPr>
        <p:txBody>
          <a:bodyPr wrap="square" rtlCol="0">
            <a:spAutoFit/>
          </a:bodyPr>
          <a:lstStyle/>
          <a:p>
            <a:r>
              <a:rPr lang="es-SV" sz="1800" dirty="0">
                <a:effectLst/>
                <a:latin typeface="Arial" panose="020B0604020202020204" pitchFamily="34" charset="0"/>
                <a:ea typeface="Calibri" panose="020F0502020204030204" pitchFamily="34" charset="0"/>
              </a:rPr>
              <a:t>Monserrat Sagot y Ana Carcedo, 2000.</a:t>
            </a:r>
            <a:endParaRPr lang="es-SV" dirty="0"/>
          </a:p>
        </p:txBody>
      </p:sp>
    </p:spTree>
    <p:extLst>
      <p:ext uri="{BB962C8B-B14F-4D97-AF65-F5344CB8AC3E}">
        <p14:creationId xmlns:p14="http://schemas.microsoft.com/office/powerpoint/2010/main" val="809613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1061F87E-2156-43D9-9B3B-D4AC797E4F52}"/>
              </a:ext>
            </a:extLst>
          </p:cNvPr>
          <p:cNvSpPr>
            <a:spLocks noGrp="1"/>
          </p:cNvSpPr>
          <p:nvPr>
            <p:ph type="title"/>
          </p:nvPr>
        </p:nvSpPr>
        <p:spPr>
          <a:xfrm>
            <a:off x="734314" y="271082"/>
            <a:ext cx="10515600" cy="2852737"/>
          </a:xfrm>
        </p:spPr>
        <p:txBody>
          <a:bodyPr>
            <a:normAutofit/>
          </a:bodyPr>
          <a:lstStyle/>
          <a:p>
            <a:pPr algn="ctr"/>
            <a:r>
              <a:rPr lang="es-SV" sz="2800" dirty="0">
                <a:solidFill>
                  <a:srgbClr val="000000"/>
                </a:solidFill>
                <a:effectLst/>
                <a:latin typeface="Arial" panose="020B0604020202020204" pitchFamily="34" charset="0"/>
                <a:ea typeface="Cambria Math" panose="02040503050406030204" pitchFamily="18" charset="0"/>
                <a:cs typeface="Arial" panose="020B0604020202020204" pitchFamily="34" charset="0"/>
              </a:rPr>
              <a:t>¿Cuál la ruta crítica seguida por las mujeres mayores de 15 años afectadas por la violencia feminicida y sexual? </a:t>
            </a:r>
            <a:br>
              <a:rPr lang="es-SV" sz="2800" dirty="0">
                <a:solidFill>
                  <a:srgbClr val="000000"/>
                </a:solidFill>
                <a:effectLst/>
                <a:latin typeface="Arial" panose="020B0604020202020204" pitchFamily="34" charset="0"/>
                <a:ea typeface="Cambria Math" panose="02040503050406030204" pitchFamily="18" charset="0"/>
                <a:cs typeface="Arial" panose="020B0604020202020204" pitchFamily="34" charset="0"/>
              </a:rPr>
            </a:br>
            <a:r>
              <a:rPr lang="es-SV" sz="2800" dirty="0">
                <a:solidFill>
                  <a:srgbClr val="000000"/>
                </a:solidFill>
                <a:latin typeface="Arial" panose="020B0604020202020204" pitchFamily="34" charset="0"/>
                <a:ea typeface="Cambria Math" panose="02040503050406030204" pitchFamily="18" charset="0"/>
                <a:cs typeface="Arial" panose="020B0604020202020204" pitchFamily="34" charset="0"/>
              </a:rPr>
              <a:t>¿Cuáles fueron los factores que influyen en este proceso?</a:t>
            </a:r>
            <a:r>
              <a:rPr lang="es-SV" sz="2800" dirty="0">
                <a:solidFill>
                  <a:srgbClr val="000000"/>
                </a:solidFill>
                <a:effectLst/>
                <a:latin typeface="Arial" panose="020B0604020202020204" pitchFamily="34" charset="0"/>
                <a:ea typeface="Cambria Math" panose="02040503050406030204" pitchFamily="18" charset="0"/>
                <a:cs typeface="Arial" panose="020B0604020202020204" pitchFamily="34" charset="0"/>
              </a:rPr>
              <a:t/>
            </a:r>
            <a:br>
              <a:rPr lang="es-SV" sz="2800" dirty="0">
                <a:solidFill>
                  <a:srgbClr val="000000"/>
                </a:solidFill>
                <a:effectLst/>
                <a:latin typeface="Arial" panose="020B0604020202020204" pitchFamily="34" charset="0"/>
                <a:ea typeface="Cambria Math" panose="02040503050406030204" pitchFamily="18" charset="0"/>
                <a:cs typeface="Arial" panose="020B0604020202020204" pitchFamily="34" charset="0"/>
              </a:rPr>
            </a:br>
            <a:endParaRPr lang="es-SV" sz="2800" dirty="0">
              <a:latin typeface="Arial" panose="020B0604020202020204" pitchFamily="34" charset="0"/>
              <a:ea typeface="Cambria Math" panose="02040503050406030204" pitchFamily="18" charset="0"/>
              <a:cs typeface="Arial" panose="020B0604020202020204" pitchFamily="34" charset="0"/>
            </a:endParaRPr>
          </a:p>
        </p:txBody>
      </p:sp>
      <p:sp>
        <p:nvSpPr>
          <p:cNvPr id="8" name="Marcador de texto 7">
            <a:extLst>
              <a:ext uri="{FF2B5EF4-FFF2-40B4-BE49-F238E27FC236}">
                <a16:creationId xmlns:a16="http://schemas.microsoft.com/office/drawing/2014/main" xmlns="" id="{3FA071DA-9F0F-415C-A20F-6700576B8711}"/>
              </a:ext>
            </a:extLst>
          </p:cNvPr>
          <p:cNvSpPr>
            <a:spLocks noGrp="1"/>
          </p:cNvSpPr>
          <p:nvPr>
            <p:ph type="body" idx="1"/>
          </p:nvPr>
        </p:nvSpPr>
        <p:spPr>
          <a:xfrm>
            <a:off x="1392682" y="2984088"/>
            <a:ext cx="10515600" cy="1500187"/>
          </a:xfrm>
        </p:spPr>
        <p:txBody>
          <a:bodyPr/>
          <a:lstStyle/>
          <a:p>
            <a:pPr algn="ctr"/>
            <a:r>
              <a:rPr lang="es-ES" dirty="0">
                <a:latin typeface="Cambria Math" panose="02040503050406030204" pitchFamily="18" charset="0"/>
                <a:ea typeface="Cambria Math" panose="02040503050406030204" pitchFamily="18" charset="0"/>
              </a:rPr>
              <a:t>PREGUNTAS DE INVESTIGACIÓN</a:t>
            </a:r>
            <a:endParaRPr lang="es-SV"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806389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5061A9-5E14-4C74-8E9C-1FA888016B54}"/>
              </a:ext>
            </a:extLst>
          </p:cNvPr>
          <p:cNvSpPr>
            <a:spLocks noGrp="1"/>
          </p:cNvSpPr>
          <p:nvPr>
            <p:ph type="title"/>
          </p:nvPr>
        </p:nvSpPr>
        <p:spPr/>
        <p:txBody>
          <a:bodyPr>
            <a:normAutofit/>
          </a:bodyPr>
          <a:lstStyle/>
          <a:p>
            <a:r>
              <a:rPr lang="es-SV" sz="2400" b="1" dirty="0">
                <a:solidFill>
                  <a:srgbClr val="000000"/>
                </a:solidFill>
                <a:effectLst/>
                <a:latin typeface="Arial" panose="020B0604020202020204" pitchFamily="34" charset="0"/>
                <a:ea typeface="Calibri" panose="020F0502020204030204" pitchFamily="34" charset="0"/>
              </a:rPr>
              <a:t>La ruta de atención en las etapas previas.</a:t>
            </a:r>
            <a:r>
              <a:rPr lang="es-SV" sz="2400" dirty="0">
                <a:solidFill>
                  <a:srgbClr val="000000"/>
                </a:solidFill>
                <a:effectLst/>
                <a:latin typeface="Arial" panose="020B0604020202020204" pitchFamily="34" charset="0"/>
                <a:ea typeface="Arial" panose="020B0604020202020204" pitchFamily="34" charset="0"/>
              </a:rPr>
              <a:t/>
            </a:r>
            <a:br>
              <a:rPr lang="es-SV" sz="2400" dirty="0">
                <a:solidFill>
                  <a:srgbClr val="000000"/>
                </a:solidFill>
                <a:effectLst/>
                <a:latin typeface="Arial" panose="020B0604020202020204" pitchFamily="34" charset="0"/>
                <a:ea typeface="Arial" panose="020B0604020202020204" pitchFamily="34" charset="0"/>
              </a:rPr>
            </a:br>
            <a:endParaRPr lang="es-SV" sz="2400" dirty="0"/>
          </a:p>
        </p:txBody>
      </p:sp>
      <p:sp>
        <p:nvSpPr>
          <p:cNvPr id="3" name="Marcador de contenido 2">
            <a:extLst>
              <a:ext uri="{FF2B5EF4-FFF2-40B4-BE49-F238E27FC236}">
                <a16:creationId xmlns:a16="http://schemas.microsoft.com/office/drawing/2014/main" xmlns="" id="{23A6FDAE-B98D-4E76-BD18-49118383928A}"/>
              </a:ext>
            </a:extLst>
          </p:cNvPr>
          <p:cNvSpPr>
            <a:spLocks noGrp="1"/>
          </p:cNvSpPr>
          <p:nvPr>
            <p:ph idx="1"/>
          </p:nvPr>
        </p:nvSpPr>
        <p:spPr/>
        <p:txBody>
          <a:bodyPr>
            <a:normAutofit lnSpcReduction="10000"/>
          </a:bodyPr>
          <a:lstStyle/>
          <a:p>
            <a:pPr algn="just"/>
            <a:r>
              <a:rPr lang="es-SV" sz="1800" dirty="0">
                <a:effectLst/>
                <a:latin typeface="Arial" panose="020B0604020202020204" pitchFamily="34" charset="0"/>
                <a:ea typeface="Calibri" panose="020F0502020204030204" pitchFamily="34" charset="0"/>
              </a:rPr>
              <a:t>Lideresas comunales entrevistadas, quien manifestó que, la normalización de la violencia es influenciada por factores culturales que ubican a las mujeres en una posición de menor valor que los hombres.</a:t>
            </a:r>
          </a:p>
          <a:p>
            <a:pPr algn="just"/>
            <a:r>
              <a:rPr lang="es-SV" sz="1800" dirty="0">
                <a:effectLst/>
                <a:latin typeface="Arial" panose="020B0604020202020204" pitchFamily="34" charset="0"/>
                <a:ea typeface="Arial" panose="020B0604020202020204" pitchFamily="34" charset="0"/>
              </a:rPr>
              <a:t>También la falta de credibilidad en las instituciones públicas</a:t>
            </a:r>
          </a:p>
          <a:p>
            <a:pPr algn="just"/>
            <a:r>
              <a:rPr lang="es-SV" sz="1800" dirty="0">
                <a:effectLst/>
                <a:latin typeface="Arial" panose="020B0604020202020204" pitchFamily="34" charset="0"/>
                <a:ea typeface="Arial" panose="020B0604020202020204" pitchFamily="34" charset="0"/>
              </a:rPr>
              <a:t>la misma violencia traducida en control que viven las mujeres por parte de su agresor, que no las deja buscar ayuda como obstáculo para trabajar en la concientización de las mujeres sobre su condición de género, a través de capacitaciones</a:t>
            </a:r>
          </a:p>
          <a:p>
            <a:pPr algn="just"/>
            <a:r>
              <a:rPr lang="es-SV" sz="1800" dirty="0">
                <a:effectLst/>
                <a:latin typeface="Arial" panose="020B0604020202020204" pitchFamily="34" charset="0"/>
                <a:ea typeface="Calibri" panose="020F0502020204030204" pitchFamily="34" charset="0"/>
              </a:rPr>
              <a:t>algunas personas servidoras públicas y funcionariado, imperan las creencias y dogmas religiosos, influyendo en el abordaje que realizan, de la violencia contra las mujeres, les expresan a las víctimas-sobrevivientes frases como: “la biblia dice…” o “hay que tener paciencia que Dios va obrar”, actuando en contra del principio de laicidad. </a:t>
            </a:r>
          </a:p>
          <a:p>
            <a:pPr algn="just"/>
            <a:r>
              <a:rPr lang="es-SV" sz="1800" dirty="0">
                <a:solidFill>
                  <a:srgbClr val="000000"/>
                </a:solidFill>
                <a:effectLst/>
                <a:latin typeface="Arial" panose="020B0604020202020204" pitchFamily="34" charset="0"/>
                <a:ea typeface="Calibri" panose="020F0502020204030204" pitchFamily="34" charset="0"/>
              </a:rPr>
              <a:t>Adecuada la coexistencia de mecanismos para la interposición de denuncias; </a:t>
            </a:r>
          </a:p>
          <a:p>
            <a:pPr algn="just"/>
            <a:r>
              <a:rPr lang="es-SV" sz="1800" dirty="0">
                <a:solidFill>
                  <a:srgbClr val="000000"/>
                </a:solidFill>
                <a:latin typeface="Arial" panose="020B0604020202020204" pitchFamily="34" charset="0"/>
              </a:rPr>
              <a:t>No se ha avanzado en evitar la revictimización</a:t>
            </a:r>
          </a:p>
          <a:p>
            <a:pPr algn="just"/>
            <a:r>
              <a:rPr lang="es-SV" sz="1800" dirty="0">
                <a:solidFill>
                  <a:srgbClr val="000000"/>
                </a:solidFill>
                <a:effectLst/>
                <a:latin typeface="Arial" panose="020B0604020202020204" pitchFamily="34" charset="0"/>
                <a:ea typeface="Arial" panose="020B0604020202020204" pitchFamily="34" charset="0"/>
              </a:rPr>
              <a:t>dificultad de acceso geográfico a las instituciones que les brindan atención.</a:t>
            </a:r>
          </a:p>
          <a:p>
            <a:pPr algn="just"/>
            <a:r>
              <a:rPr lang="es-SV" sz="1800" dirty="0">
                <a:solidFill>
                  <a:srgbClr val="000000"/>
                </a:solidFill>
                <a:latin typeface="Arial" panose="020B0604020202020204" pitchFamily="34" charset="0"/>
              </a:rPr>
              <a:t>Procedimientos tardíos</a:t>
            </a:r>
          </a:p>
          <a:p>
            <a:endParaRPr lang="es-SV" dirty="0"/>
          </a:p>
        </p:txBody>
      </p:sp>
    </p:spTree>
    <p:extLst>
      <p:ext uri="{BB962C8B-B14F-4D97-AF65-F5344CB8AC3E}">
        <p14:creationId xmlns:p14="http://schemas.microsoft.com/office/powerpoint/2010/main" val="4099236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D88AC17-B230-4485-A30E-EA9C941FC74A}"/>
              </a:ext>
            </a:extLst>
          </p:cNvPr>
          <p:cNvSpPr>
            <a:spLocks noGrp="1"/>
          </p:cNvSpPr>
          <p:nvPr>
            <p:ph type="title"/>
          </p:nvPr>
        </p:nvSpPr>
        <p:spPr/>
        <p:txBody>
          <a:bodyPr/>
          <a:lstStyle/>
          <a:p>
            <a:r>
              <a:rPr lang="es-ES" dirty="0">
                <a:latin typeface="Arial" panose="020B0604020202020204" pitchFamily="34" charset="0"/>
                <a:cs typeface="Arial" panose="020B0604020202020204" pitchFamily="34" charset="0"/>
              </a:rPr>
              <a:t>La ruta crítica en el proceso judicial</a:t>
            </a:r>
            <a:endParaRPr lang="es-SV"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4F2FCA16-A9BB-47E9-92D8-5659478A326A}"/>
              </a:ext>
            </a:extLst>
          </p:cNvPr>
          <p:cNvSpPr>
            <a:spLocks noGrp="1"/>
          </p:cNvSpPr>
          <p:nvPr>
            <p:ph idx="1"/>
          </p:nvPr>
        </p:nvSpPr>
        <p:spPr/>
        <p:txBody>
          <a:bodyPr/>
          <a:lstStyle/>
          <a:p>
            <a:endParaRPr lang="es-SV" sz="1800" dirty="0">
              <a:effectLst/>
              <a:latin typeface="Arial" panose="020B0604020202020204" pitchFamily="34" charset="0"/>
              <a:ea typeface="Calibri" panose="020F0502020204030204" pitchFamily="34" charset="0"/>
            </a:endParaRPr>
          </a:p>
          <a:p>
            <a:pPr algn="just"/>
            <a:r>
              <a:rPr lang="es-SV" sz="1800" dirty="0">
                <a:latin typeface="Arial" panose="020B0604020202020204" pitchFamily="34" charset="0"/>
                <a:ea typeface="Calibri" panose="020F0502020204030204" pitchFamily="34" charset="0"/>
              </a:rPr>
              <a:t>En la etapa inicial, se advierte que el </a:t>
            </a:r>
            <a:r>
              <a:rPr lang="es-SV" sz="1800" dirty="0">
                <a:effectLst/>
                <a:latin typeface="Arial" panose="020B0604020202020204" pitchFamily="34" charset="0"/>
                <a:ea typeface="Calibri" panose="020F0502020204030204" pitchFamily="34" charset="0"/>
              </a:rPr>
              <a:t>Estado debería comenzar la reparación, proporcionando alternativas para la declaración de las víctimas, para que estén menos expuestas; sin embargo, la alternativa más usada en los pocos casos en que se permite, es el biombo. </a:t>
            </a:r>
            <a:endParaRPr lang="es-SV" sz="1800" dirty="0">
              <a:latin typeface="Arial" panose="020B0604020202020204" pitchFamily="34" charset="0"/>
              <a:ea typeface="Calibri" panose="020F0502020204030204" pitchFamily="34" charset="0"/>
            </a:endParaRPr>
          </a:p>
          <a:p>
            <a:pPr algn="just"/>
            <a:r>
              <a:rPr lang="es-SV" sz="1800" dirty="0">
                <a:effectLst/>
                <a:latin typeface="Arial" panose="020B0604020202020204" pitchFamily="34" charset="0"/>
                <a:ea typeface="Calibri" panose="020F0502020204030204" pitchFamily="34" charset="0"/>
              </a:rPr>
              <a:t>En esta etapa, uno de los principales obstáculos, es la demora en la realización de los peritajes psicológicos; se menciona que pueden tomar desde uno hasta dos meses después de realizada la denuncia (Ciudad Delgado); esto debido a la saturación de trabajo</a:t>
            </a:r>
            <a:endParaRPr lang="es-SV" sz="1800" dirty="0">
              <a:solidFill>
                <a:srgbClr val="000000"/>
              </a:solidFill>
              <a:effectLst/>
              <a:latin typeface="Arial" panose="020B0604020202020204" pitchFamily="34" charset="0"/>
              <a:ea typeface="Arial" panose="020B0604020202020204" pitchFamily="34" charset="0"/>
            </a:endParaRPr>
          </a:p>
          <a:p>
            <a:pPr algn="just"/>
            <a:r>
              <a:rPr lang="es-SV" sz="1800" dirty="0">
                <a:solidFill>
                  <a:srgbClr val="000000"/>
                </a:solidFill>
                <a:effectLst/>
                <a:latin typeface="Arial" panose="020B0604020202020204" pitchFamily="34" charset="0"/>
                <a:ea typeface="Arial" panose="020B0604020202020204" pitchFamily="34" charset="0"/>
              </a:rPr>
              <a:t>Durante la etapa plenaria, una de las personas entrevistadas puntualiza que observa</a:t>
            </a:r>
            <a:r>
              <a:rPr lang="es-SV" sz="1800" dirty="0">
                <a:effectLst/>
                <a:latin typeface="Arial" panose="020B0604020202020204" pitchFamily="34" charset="0"/>
                <a:ea typeface="Calibri" panose="020F0502020204030204" pitchFamily="34" charset="0"/>
              </a:rPr>
              <a:t> diferencias entre los procesos que llegan instruidos en la jurisdicción ordinaria y los que llegan de la especializada. Por ejemplo, en los que han sido ventilados en la jurisdicción ordinaria, no se dictan medidas de protección y las víctimas ignoran que pueden contar con una persona acompañante.</a:t>
            </a:r>
          </a:p>
          <a:p>
            <a:pPr algn="just"/>
            <a:r>
              <a:rPr lang="es-SV" sz="1800" dirty="0">
                <a:latin typeface="Arial" panose="020B0604020202020204" pitchFamily="34" charset="0"/>
              </a:rPr>
              <a:t>Limitante en la atención psicoemocional de las víctimas y su recuperación.</a:t>
            </a:r>
          </a:p>
        </p:txBody>
      </p:sp>
    </p:spTree>
    <p:extLst>
      <p:ext uri="{BB962C8B-B14F-4D97-AF65-F5344CB8AC3E}">
        <p14:creationId xmlns:p14="http://schemas.microsoft.com/office/powerpoint/2010/main" val="2979280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3D1D506-A53E-411B-A08D-4B4EEE168809}"/>
              </a:ext>
            </a:extLst>
          </p:cNvPr>
          <p:cNvSpPr>
            <a:spLocks noGrp="1"/>
          </p:cNvSpPr>
          <p:nvPr>
            <p:ph type="title"/>
          </p:nvPr>
        </p:nvSpPr>
        <p:spPr>
          <a:xfrm>
            <a:off x="529590" y="-183515"/>
            <a:ext cx="10515600" cy="1325563"/>
          </a:xfrm>
        </p:spPr>
        <p:txBody>
          <a:bodyPr>
            <a:normAutofit/>
          </a:bodyPr>
          <a:lstStyle/>
          <a:p>
            <a:r>
              <a:rPr lang="es-ES" sz="3200" dirty="0">
                <a:latin typeface="Arial" panose="020B0604020202020204" pitchFamily="34" charset="0"/>
                <a:cs typeface="Arial" panose="020B0604020202020204" pitchFamily="34" charset="0"/>
              </a:rPr>
              <a:t>Garantías procesales Art. 57 LEIV</a:t>
            </a:r>
            <a:endParaRPr lang="es-SV" sz="32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A1CB7E5C-39E9-48B9-9ABF-7DEA9828B5AD}"/>
              </a:ext>
            </a:extLst>
          </p:cNvPr>
          <p:cNvSpPr>
            <a:spLocks noGrp="1"/>
          </p:cNvSpPr>
          <p:nvPr>
            <p:ph idx="1"/>
          </p:nvPr>
        </p:nvSpPr>
        <p:spPr>
          <a:xfrm>
            <a:off x="205740" y="1005840"/>
            <a:ext cx="11681460" cy="5737860"/>
          </a:xfrm>
        </p:spPr>
        <p:txBody>
          <a:bodyPr>
            <a:noAutofit/>
          </a:bodyPr>
          <a:lstStyle/>
          <a:p>
            <a:pPr marL="342900" lvl="0" indent="-342900" algn="just">
              <a:lnSpc>
                <a:spcPct val="115000"/>
              </a:lnSpc>
              <a:buFont typeface="Arial" panose="020B0604020202020204" pitchFamily="34" charset="0"/>
              <a:buChar char="-"/>
            </a:pPr>
            <a:r>
              <a:rPr lang="es-SV" sz="1400" b="1" dirty="0">
                <a:solidFill>
                  <a:srgbClr val="000000"/>
                </a:solidFill>
                <a:effectLst/>
                <a:latin typeface="Arial" panose="020B0604020202020204" pitchFamily="34" charset="0"/>
                <a:ea typeface="Calibri" panose="020F0502020204030204" pitchFamily="34" charset="0"/>
              </a:rPr>
              <a:t>Garantía de la debida protección a su intimidad (</a:t>
            </a:r>
            <a:r>
              <a:rPr lang="es-SV" sz="1400" b="1" dirty="0">
                <a:solidFill>
                  <a:srgbClr val="000000"/>
                </a:solidFill>
                <a:effectLst/>
                <a:latin typeface="Arial" panose="020B0604020202020204" pitchFamily="34" charset="0"/>
                <a:ea typeface="Arial" panose="020B0604020202020204" pitchFamily="34" charset="0"/>
              </a:rPr>
              <a:t>Artículo 57, </a:t>
            </a:r>
            <a:r>
              <a:rPr lang="es-SV" sz="1400" b="1" dirty="0" err="1">
                <a:solidFill>
                  <a:srgbClr val="000000"/>
                </a:solidFill>
                <a:effectLst/>
                <a:latin typeface="Arial" panose="020B0604020202020204" pitchFamily="34" charset="0"/>
                <a:ea typeface="Arial" panose="020B0604020202020204" pitchFamily="34" charset="0"/>
              </a:rPr>
              <a:t>lit.</a:t>
            </a:r>
            <a:r>
              <a:rPr lang="es-SV" sz="1400" b="1" dirty="0">
                <a:solidFill>
                  <a:srgbClr val="000000"/>
                </a:solidFill>
                <a:effectLst/>
                <a:latin typeface="Arial" panose="020B0604020202020204" pitchFamily="34" charset="0"/>
                <a:ea typeface="Arial" panose="020B0604020202020204" pitchFamily="34" charset="0"/>
              </a:rPr>
              <a:t> e, LEIV</a:t>
            </a:r>
            <a:r>
              <a:rPr lang="es-SV" sz="1400" b="1" dirty="0">
                <a:solidFill>
                  <a:srgbClr val="000000"/>
                </a:solidFill>
                <a:effectLst/>
                <a:latin typeface="Arial" panose="020B0604020202020204" pitchFamily="34" charset="0"/>
                <a:ea typeface="Calibri" panose="020F0502020204030204" pitchFamily="34" charset="0"/>
              </a:rPr>
              <a:t>). </a:t>
            </a:r>
            <a:r>
              <a:rPr lang="es-SV" sz="1400" b="1" dirty="0">
                <a:solidFill>
                  <a:srgbClr val="000000"/>
                </a:solidFill>
                <a:effectLst/>
                <a:latin typeface="Arial" panose="020B0604020202020204" pitchFamily="34" charset="0"/>
                <a:ea typeface="Arial" panose="020B0604020202020204" pitchFamily="34" charset="0"/>
              </a:rPr>
              <a:t> </a:t>
            </a:r>
          </a:p>
          <a:p>
            <a:pPr algn="just">
              <a:lnSpc>
                <a:spcPct val="115000"/>
              </a:lnSpc>
            </a:pPr>
            <a:r>
              <a:rPr lang="es-SV" sz="1400" dirty="0">
                <a:solidFill>
                  <a:srgbClr val="000000"/>
                </a:solidFill>
                <a:effectLst/>
                <a:latin typeface="Arial" panose="020B0604020202020204" pitchFamily="34" charset="0"/>
                <a:ea typeface="Calibri" panose="020F0502020204030204" pitchFamily="34" charset="0"/>
              </a:rPr>
              <a:t>En todos los casos existe reserva del expediente, lo cual se establece formalmente; sin embargo, en la práctica, se divulgan datos de las víctimas.  </a:t>
            </a:r>
            <a:endParaRPr lang="es-SV" sz="14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Arial" panose="020B0604020202020204" pitchFamily="34" charset="0"/>
              <a:buChar char="-"/>
            </a:pPr>
            <a:r>
              <a:rPr lang="es-SV" sz="1400" b="1" dirty="0">
                <a:solidFill>
                  <a:srgbClr val="000000"/>
                </a:solidFill>
                <a:effectLst/>
                <a:latin typeface="Arial" panose="020B0604020202020204" pitchFamily="34" charset="0"/>
                <a:ea typeface="Calibri" panose="020F0502020204030204" pitchFamily="34" charset="0"/>
              </a:rPr>
              <a:t>Garantía de ser informada y notificada de las actuaciones y que se le extienda copia de documentación de interés (Artículo 57, </a:t>
            </a:r>
            <a:r>
              <a:rPr lang="es-SV" sz="1400" b="1" dirty="0" err="1">
                <a:solidFill>
                  <a:srgbClr val="000000"/>
                </a:solidFill>
                <a:effectLst/>
                <a:latin typeface="Arial" panose="020B0604020202020204" pitchFamily="34" charset="0"/>
                <a:ea typeface="Calibri" panose="020F0502020204030204" pitchFamily="34" charset="0"/>
              </a:rPr>
              <a:t>lit.</a:t>
            </a:r>
            <a:r>
              <a:rPr lang="es-SV" sz="1400" b="1" dirty="0">
                <a:solidFill>
                  <a:srgbClr val="000000"/>
                </a:solidFill>
                <a:effectLst/>
                <a:latin typeface="Arial" panose="020B0604020202020204" pitchFamily="34" charset="0"/>
                <a:ea typeface="Calibri" panose="020F0502020204030204" pitchFamily="34" charset="0"/>
              </a:rPr>
              <a:t> f y e LEIV). </a:t>
            </a:r>
            <a:endParaRPr lang="es-SV" sz="1400" b="1" dirty="0">
              <a:solidFill>
                <a:srgbClr val="000000"/>
              </a:solidFill>
              <a:effectLst/>
              <a:latin typeface="Arial" panose="020B0604020202020204" pitchFamily="34" charset="0"/>
              <a:ea typeface="Arial" panose="020B0604020202020204" pitchFamily="34" charset="0"/>
            </a:endParaRPr>
          </a:p>
          <a:p>
            <a:pPr algn="just">
              <a:lnSpc>
                <a:spcPct val="115000"/>
              </a:lnSpc>
            </a:pPr>
            <a:r>
              <a:rPr lang="es-SV" sz="1400" dirty="0">
                <a:solidFill>
                  <a:srgbClr val="000000"/>
                </a:solidFill>
                <a:effectLst/>
                <a:latin typeface="Arial" panose="020B0604020202020204" pitchFamily="34" charset="0"/>
                <a:ea typeface="Arial" panose="020B0604020202020204" pitchFamily="34" charset="0"/>
              </a:rPr>
              <a:t>Una de las personas entrevistadas expresa que, a las mujeres no se les explica en un lenguaje comprensible, las actuaciones que se realizan en torno a su proceso (judicial y administrativo) ni se les extiende copia de todo lo actuado, por lo que ellas desconocen el estado del proceso; </a:t>
            </a:r>
            <a:r>
              <a:rPr lang="es-SV" sz="1400" dirty="0">
                <a:solidFill>
                  <a:srgbClr val="000000"/>
                </a:solidFill>
                <a:effectLst/>
                <a:latin typeface="Arial" panose="020B0604020202020204" pitchFamily="34" charset="0"/>
                <a:ea typeface="Calibri" panose="020F0502020204030204" pitchFamily="34" charset="0"/>
              </a:rPr>
              <a:t>muchas ni siquiera conocen el número de su expediente, ni el nombre del o la fiscal responsable de su proceso.</a:t>
            </a:r>
          </a:p>
        </p:txBody>
      </p:sp>
    </p:spTree>
    <p:extLst>
      <p:ext uri="{BB962C8B-B14F-4D97-AF65-F5344CB8AC3E}">
        <p14:creationId xmlns:p14="http://schemas.microsoft.com/office/powerpoint/2010/main" val="1548162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5D327C5-1CDD-4683-BA0E-760BDF3B4463}"/>
              </a:ext>
            </a:extLst>
          </p:cNvPr>
          <p:cNvSpPr>
            <a:spLocks noGrp="1"/>
          </p:cNvSpPr>
          <p:nvPr>
            <p:ph type="title"/>
          </p:nvPr>
        </p:nvSpPr>
        <p:spPr/>
        <p:txBody>
          <a:bodyPr/>
          <a:lstStyle/>
          <a:p>
            <a:endParaRPr lang="es-SV"/>
          </a:p>
        </p:txBody>
      </p:sp>
      <p:sp>
        <p:nvSpPr>
          <p:cNvPr id="3" name="Marcador de contenido 2">
            <a:extLst>
              <a:ext uri="{FF2B5EF4-FFF2-40B4-BE49-F238E27FC236}">
                <a16:creationId xmlns:a16="http://schemas.microsoft.com/office/drawing/2014/main" xmlns="" id="{2936794C-D460-4559-B613-E349D61EC4C3}"/>
              </a:ext>
            </a:extLst>
          </p:cNvPr>
          <p:cNvSpPr>
            <a:spLocks noGrp="1"/>
          </p:cNvSpPr>
          <p:nvPr>
            <p:ph idx="1"/>
          </p:nvPr>
        </p:nvSpPr>
        <p:spPr/>
        <p:txBody>
          <a:bodyPr>
            <a:normAutofit fontScale="55000" lnSpcReduction="20000"/>
          </a:bodyPr>
          <a:lstStyle/>
          <a:p>
            <a:pPr marL="342900" lvl="0" indent="-342900" algn="just">
              <a:lnSpc>
                <a:spcPct val="115000"/>
              </a:lnSpc>
              <a:buFont typeface="Arial" panose="020B0604020202020204" pitchFamily="34" charset="0"/>
              <a:buChar char="-"/>
            </a:pPr>
            <a:r>
              <a:rPr lang="es-SV" sz="2800" b="1" dirty="0">
                <a:solidFill>
                  <a:srgbClr val="000000"/>
                </a:solidFill>
                <a:effectLst/>
                <a:latin typeface="Arial" panose="020B0604020202020204" pitchFamily="34" charset="0"/>
                <a:ea typeface="Calibri" panose="020F0502020204030204" pitchFamily="34" charset="0"/>
              </a:rPr>
              <a:t>Garantía de acompañamiento (Artículo 57, </a:t>
            </a:r>
            <a:r>
              <a:rPr lang="es-SV" sz="2800" b="1" dirty="0" err="1">
                <a:solidFill>
                  <a:srgbClr val="000000"/>
                </a:solidFill>
                <a:effectLst/>
                <a:latin typeface="Arial" panose="020B0604020202020204" pitchFamily="34" charset="0"/>
                <a:ea typeface="Calibri" panose="020F0502020204030204" pitchFamily="34" charset="0"/>
              </a:rPr>
              <a:t>lit.</a:t>
            </a:r>
            <a:r>
              <a:rPr lang="es-SV" sz="2800" b="1" dirty="0">
                <a:solidFill>
                  <a:srgbClr val="000000"/>
                </a:solidFill>
                <a:effectLst/>
                <a:latin typeface="Arial" panose="020B0604020202020204" pitchFamily="34" charset="0"/>
                <a:ea typeface="Calibri" panose="020F0502020204030204" pitchFamily="34" charset="0"/>
              </a:rPr>
              <a:t> i LEIV). </a:t>
            </a:r>
            <a:endParaRPr lang="es-SV" sz="2800" b="1" dirty="0">
              <a:solidFill>
                <a:srgbClr val="000000"/>
              </a:solidFill>
              <a:effectLst/>
              <a:latin typeface="Arial" panose="020B0604020202020204" pitchFamily="34" charset="0"/>
              <a:ea typeface="Arial" panose="020B0604020202020204" pitchFamily="34" charset="0"/>
            </a:endParaRPr>
          </a:p>
          <a:p>
            <a:pPr algn="just">
              <a:lnSpc>
                <a:spcPct val="115000"/>
              </a:lnSpc>
            </a:pPr>
            <a:r>
              <a:rPr lang="es-SV" sz="2800" dirty="0">
                <a:solidFill>
                  <a:srgbClr val="000000"/>
                </a:solidFill>
                <a:effectLst/>
                <a:latin typeface="Arial" panose="020B0604020202020204" pitchFamily="34" charset="0"/>
                <a:ea typeface="Calibri" panose="020F0502020204030204" pitchFamily="34" charset="0"/>
              </a:rPr>
              <a:t>Con respecto a la figura del </a:t>
            </a:r>
            <a:r>
              <a:rPr lang="es-SV" sz="2800" b="1" dirty="0">
                <a:solidFill>
                  <a:srgbClr val="000000"/>
                </a:solidFill>
                <a:effectLst/>
                <a:latin typeface="Arial" panose="020B0604020202020204" pitchFamily="34" charset="0"/>
                <a:ea typeface="Calibri" panose="020F0502020204030204" pitchFamily="34" charset="0"/>
              </a:rPr>
              <a:t>acompañamiento</a:t>
            </a:r>
            <a:r>
              <a:rPr lang="es-SV" sz="2800" dirty="0">
                <a:solidFill>
                  <a:srgbClr val="000000"/>
                </a:solidFill>
                <a:effectLst/>
                <a:latin typeface="Arial" panose="020B0604020202020204" pitchFamily="34" charset="0"/>
                <a:ea typeface="Calibri" panose="020F0502020204030204" pitchFamily="34" charset="0"/>
              </a:rPr>
              <a:t> que establece la LEIV, como garantía de las mujeres víctimas de violencia, la psicóloga entrevistada enfatiza que existen limitantes; ya que, la forma del acompañamiento, depende del criterio de las juezas o jueces; y pone los siguientes ejemplos:</a:t>
            </a:r>
            <a:endParaRPr lang="es-SV" sz="2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Wingdings" panose="05000000000000000000" pitchFamily="2" charset="2"/>
              <a:buChar char=""/>
            </a:pPr>
            <a:r>
              <a:rPr lang="es-SV" sz="2800" dirty="0">
                <a:solidFill>
                  <a:srgbClr val="000000"/>
                </a:solidFill>
                <a:effectLst/>
                <a:latin typeface="Arial" panose="020B0604020202020204" pitchFamily="34" charset="0"/>
                <a:ea typeface="Calibri" panose="020F0502020204030204" pitchFamily="34" charset="0"/>
              </a:rPr>
              <a:t>Permiten estar a la par de la víctima en la declaratoria, sobre todo cuando son niños, niñas y adolescentes, aunque con la limitante que no puede volver a ver a la cara a la víctima, solo estar ahí para apoyo emocional y solo puede intervenir en el caso que el juez o jueza lo solicite, que es cuando hay una intervención en crisis. </a:t>
            </a:r>
            <a:endParaRPr lang="es-SV" sz="2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Wingdings" panose="05000000000000000000" pitchFamily="2" charset="2"/>
              <a:buChar char=""/>
            </a:pPr>
            <a:r>
              <a:rPr lang="es-SV" sz="2800" dirty="0">
                <a:solidFill>
                  <a:srgbClr val="000000"/>
                </a:solidFill>
                <a:effectLst/>
                <a:latin typeface="Arial" panose="020B0604020202020204" pitchFamily="34" charset="0"/>
                <a:ea typeface="Calibri" panose="020F0502020204030204" pitchFamily="34" charset="0"/>
              </a:rPr>
              <a:t>Permiten el acompañamiento, permaneciendo atrás de la sala de audiencias, pero sin acercarse a la víctima, salvo en caso de atención en crisis.</a:t>
            </a:r>
            <a:endParaRPr lang="es-SV" sz="2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Wingdings" panose="05000000000000000000" pitchFamily="2" charset="2"/>
              <a:buChar char=""/>
            </a:pPr>
            <a:r>
              <a:rPr lang="es-SV" sz="2800" dirty="0">
                <a:solidFill>
                  <a:srgbClr val="000000"/>
                </a:solidFill>
                <a:effectLst/>
                <a:latin typeface="Arial" panose="020B0604020202020204" pitchFamily="34" charset="0"/>
                <a:ea typeface="Calibri" panose="020F0502020204030204" pitchFamily="34" charset="0"/>
              </a:rPr>
              <a:t>Permiten estar presente en todo momento con la víctima, por ejemplo, en la sala de espera, cuando hace su declaración, etc.</a:t>
            </a:r>
            <a:endParaRPr lang="es-SV" sz="2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Wingdings" panose="05000000000000000000" pitchFamily="2" charset="2"/>
              <a:buChar char=""/>
            </a:pPr>
            <a:r>
              <a:rPr lang="es-SV" sz="2800" dirty="0">
                <a:solidFill>
                  <a:srgbClr val="000000"/>
                </a:solidFill>
                <a:effectLst/>
                <a:latin typeface="Arial" panose="020B0604020202020204" pitchFamily="34" charset="0"/>
                <a:ea typeface="Calibri" panose="020F0502020204030204" pitchFamily="34" charset="0"/>
              </a:rPr>
              <a:t>No permiten ni siquiera entrar a la sala de espera y mucho menos a la sala de audiencias, pero estos casos son excepcionales y previendo este tipo de situaciones, siempre hacen una preparación emocional previa con la usuaria y esperan fuera de las instalaciones de los juzgados a las víctimas hasta que termina la audiencia.</a:t>
            </a:r>
            <a:endParaRPr lang="es-SV" sz="2800" dirty="0"/>
          </a:p>
          <a:p>
            <a:endParaRPr lang="es-SV" dirty="0"/>
          </a:p>
        </p:txBody>
      </p:sp>
    </p:spTree>
    <p:extLst>
      <p:ext uri="{BB962C8B-B14F-4D97-AF65-F5344CB8AC3E}">
        <p14:creationId xmlns:p14="http://schemas.microsoft.com/office/powerpoint/2010/main" val="1687705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6BCDC24-556A-40F4-932F-F491F8D5C066}"/>
              </a:ext>
            </a:extLst>
          </p:cNvPr>
          <p:cNvSpPr>
            <a:spLocks noGrp="1"/>
          </p:cNvSpPr>
          <p:nvPr>
            <p:ph type="title"/>
          </p:nvPr>
        </p:nvSpPr>
        <p:spPr/>
        <p:txBody>
          <a:bodyPr>
            <a:normAutofit/>
          </a:bodyPr>
          <a:lstStyle/>
          <a:p>
            <a:r>
              <a:rPr lang="es-ES" sz="3200" dirty="0">
                <a:latin typeface="Arial" panose="020B0604020202020204" pitchFamily="34" charset="0"/>
                <a:cs typeface="Arial" panose="020B0604020202020204" pitchFamily="34" charset="0"/>
              </a:rPr>
              <a:t>Reparación</a:t>
            </a:r>
            <a:endParaRPr lang="es-SV" sz="32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EBDFEEAD-D58F-4C6A-856D-553370C93343}"/>
              </a:ext>
            </a:extLst>
          </p:cNvPr>
          <p:cNvSpPr>
            <a:spLocks noGrp="1"/>
          </p:cNvSpPr>
          <p:nvPr>
            <p:ph idx="1"/>
          </p:nvPr>
        </p:nvSpPr>
        <p:spPr/>
        <p:txBody>
          <a:bodyPr>
            <a:normAutofit/>
          </a:bodyPr>
          <a:lstStyle/>
          <a:p>
            <a:pPr algn="just">
              <a:lnSpc>
                <a:spcPct val="115000"/>
              </a:lnSpc>
            </a:pPr>
            <a:r>
              <a:rPr lang="es-SV" sz="1800" dirty="0">
                <a:latin typeface="Arial" panose="020B0604020202020204" pitchFamily="34" charset="0"/>
              </a:rPr>
              <a:t>Limitado desarrollo normativo para la reparación</a:t>
            </a:r>
            <a:endParaRPr lang="es-SV" sz="1800" dirty="0"/>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Sin desarrollo el Fondo Especial para Mujeres Víctimas de Violencia (Art. 35 LEIV), que debería ser utilizado para las hijas e hijos de mujeres víctimas de feminicidios; sin embargo, no se le ha dotado de un contenido real.</a:t>
            </a:r>
          </a:p>
          <a:p>
            <a:pPr algn="just">
              <a:lnSpc>
                <a:spcPct val="115000"/>
              </a:lnSpc>
            </a:pPr>
            <a:r>
              <a:rPr lang="es-SV" sz="1800" dirty="0">
                <a:solidFill>
                  <a:srgbClr val="000000"/>
                </a:solidFill>
                <a:effectLst/>
                <a:latin typeface="Arial" panose="020B0604020202020204" pitchFamily="34" charset="0"/>
                <a:ea typeface="Calibri" panose="020F0502020204030204" pitchFamily="34" charset="0"/>
              </a:rPr>
              <a:t>También se hace referencia a una oferta estereotipada en cuanto a l</a:t>
            </a:r>
            <a:r>
              <a:rPr lang="es-SV" sz="1800" dirty="0">
                <a:solidFill>
                  <a:srgbClr val="000000"/>
                </a:solidFill>
                <a:effectLst/>
                <a:latin typeface="Arial" panose="020B0604020202020204" pitchFamily="34" charset="0"/>
                <a:ea typeface="Arial" panose="020B0604020202020204" pitchFamily="34" charset="0"/>
              </a:rPr>
              <a:t>a malla curricular de cursos de emprendimiento para las víctimas-sobrevivientes: cocina, costura, belleza, no incluye oficios no tradicionales como: fontanería, mecánica, etc.; es una oferta limitada sin perspectiva de género.</a:t>
            </a:r>
          </a:p>
          <a:p>
            <a:r>
              <a:rPr lang="es-SV" sz="1800" dirty="0">
                <a:effectLst/>
                <a:latin typeface="Arial" panose="020B0604020202020204" pitchFamily="34" charset="0"/>
                <a:ea typeface="Arial" panose="020B0604020202020204" pitchFamily="34" charset="0"/>
              </a:rPr>
              <a:t>Se advierte un enfoque limitado para la atención y reparación de víctimas-sobrevivientes pertenecientes a poblaciones minoritarias como mujeres discapacitadas, </a:t>
            </a:r>
            <a:r>
              <a:rPr lang="es-SV" sz="1800">
                <a:effectLst/>
                <a:latin typeface="Arial" panose="020B0604020202020204" pitchFamily="34" charset="0"/>
                <a:ea typeface="Arial" panose="020B0604020202020204" pitchFamily="34" charset="0"/>
              </a:rPr>
              <a:t>población LGBTI</a:t>
            </a:r>
            <a:endParaRPr lang="es-SV" dirty="0"/>
          </a:p>
        </p:txBody>
      </p:sp>
    </p:spTree>
    <p:extLst>
      <p:ext uri="{BB962C8B-B14F-4D97-AF65-F5344CB8AC3E}">
        <p14:creationId xmlns:p14="http://schemas.microsoft.com/office/powerpoint/2010/main" val="2448411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B2F88FA-7293-4900-83E4-256734927997}"/>
              </a:ext>
            </a:extLst>
          </p:cNvPr>
          <p:cNvSpPr>
            <a:spLocks noGrp="1"/>
          </p:cNvSpPr>
          <p:nvPr>
            <p:ph type="title"/>
          </p:nvPr>
        </p:nvSpPr>
        <p:spPr/>
        <p:txBody>
          <a:bodyPr>
            <a:normAutofit/>
          </a:bodyPr>
          <a:lstStyle/>
          <a:p>
            <a:r>
              <a:rPr lang="es-SV" sz="2800" dirty="0">
                <a:solidFill>
                  <a:srgbClr val="000000"/>
                </a:solidFill>
                <a:effectLst/>
                <a:latin typeface="Arial" panose="020B0604020202020204" pitchFamily="34" charset="0"/>
                <a:ea typeface="Calibri" panose="020F0502020204030204" pitchFamily="34" charset="0"/>
              </a:rPr>
              <a:t>Salidas alternas al proceso</a:t>
            </a:r>
            <a:endParaRPr lang="es-SV" sz="2800" dirty="0"/>
          </a:p>
        </p:txBody>
      </p:sp>
      <p:sp>
        <p:nvSpPr>
          <p:cNvPr id="3" name="Marcador de contenido 2">
            <a:extLst>
              <a:ext uri="{FF2B5EF4-FFF2-40B4-BE49-F238E27FC236}">
                <a16:creationId xmlns:a16="http://schemas.microsoft.com/office/drawing/2014/main" xmlns="" id="{32D48C5C-45EA-4BE4-83D9-BAB124E9CEB6}"/>
              </a:ext>
            </a:extLst>
          </p:cNvPr>
          <p:cNvSpPr>
            <a:spLocks noGrp="1"/>
          </p:cNvSpPr>
          <p:nvPr>
            <p:ph idx="1"/>
          </p:nvPr>
        </p:nvSpPr>
        <p:spPr/>
        <p:txBody>
          <a:bodyPr/>
          <a:lstStyle/>
          <a:p>
            <a:pPr marL="227965" indent="0" algn="just">
              <a:buNone/>
            </a:pPr>
            <a:r>
              <a:rPr lang="es-SV" sz="1800" dirty="0">
                <a:effectLst/>
                <a:latin typeface="Arial" panose="020B0604020202020204" pitchFamily="34" charset="0"/>
                <a:ea typeface="Calibri" panose="020F0502020204030204" pitchFamily="34" charset="0"/>
              </a:rPr>
              <a:t>El uso de las salidas alternas para la resolución de casos de violencia contra las mujeres, es una medida cuestionada, pese a que la ley lo permite en determinados delitos; esto debido a que, en la práctica, se desarrollan en condiciones no apegadas a la ley; por ejemplo: la víctima no es informada de forma clara y precisa sobre las consecuencias legales que implica el uso de estas medidas de resolución, lo cual  pone en duda la legitimidad de su consentimiento libre y espontaneo; la imposición de reglas de conducta al imputado no apegadas a la realidad, la necesidad y especificidad de violencia enfrenada por las víctimas, lo que las convierte en poco efectivas e ineficientes para garantizar la no repetición de hechos de violencia contra ellas; la falta de una vigilancia real y efectiva por parte de los juzgados de vigilancia penitenciaria, en el cumplimiento de las reglas de conducta impuestas al agresor; esto de acuerdo a lo manifestado por las algunas personas entrevistadas.</a:t>
            </a:r>
            <a:endParaRPr lang="es-SV" sz="1800" dirty="0">
              <a:effectLst/>
              <a:latin typeface="Times New Roman" panose="02020603050405020304" pitchFamily="18" charset="0"/>
              <a:ea typeface="Times New Roman" panose="02020603050405020304" pitchFamily="18" charset="0"/>
            </a:endParaRPr>
          </a:p>
          <a:p>
            <a:endParaRPr lang="es-SV" dirty="0"/>
          </a:p>
        </p:txBody>
      </p:sp>
    </p:spTree>
    <p:extLst>
      <p:ext uri="{BB962C8B-B14F-4D97-AF65-F5344CB8AC3E}">
        <p14:creationId xmlns:p14="http://schemas.microsoft.com/office/powerpoint/2010/main" val="2462547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FF88578-9165-4B1D-819A-87A0523D736D}"/>
              </a:ext>
            </a:extLst>
          </p:cNvPr>
          <p:cNvSpPr>
            <a:spLocks noGrp="1"/>
          </p:cNvSpPr>
          <p:nvPr>
            <p:ph type="title"/>
          </p:nvPr>
        </p:nvSpPr>
        <p:spPr/>
        <p:txBody>
          <a:bodyPr/>
          <a:lstStyle/>
          <a:p>
            <a:r>
              <a:rPr lang="es-ES" dirty="0">
                <a:latin typeface="Arial" panose="020B0604020202020204" pitchFamily="34" charset="0"/>
                <a:cs typeface="Arial" panose="020B0604020202020204" pitchFamily="34" charset="0"/>
              </a:rPr>
              <a:t>Mapa municipal de atención</a:t>
            </a:r>
            <a:endParaRPr lang="es-SV"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3C1C2778-1B2E-414F-A52E-CD909C87E4CB}"/>
              </a:ext>
            </a:extLst>
          </p:cNvPr>
          <p:cNvSpPr>
            <a:spLocks noGrp="1"/>
          </p:cNvSpPr>
          <p:nvPr>
            <p:ph idx="1"/>
          </p:nvPr>
        </p:nvSpPr>
        <p:spPr>
          <a:xfrm>
            <a:off x="320040" y="1463040"/>
            <a:ext cx="11452860" cy="5029835"/>
          </a:xfrm>
        </p:spPr>
        <p:txBody>
          <a:bodyPr>
            <a:normAutofit fontScale="85000" lnSpcReduction="20000"/>
          </a:bodyPr>
          <a:lstStyle/>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En atención a ello y de acuerdo al mapeo institucional, el 92% (79) de las 86 alcaldías que brindaron información, trabajan por los derechos de las mujeres, niñez y adolescencia, independientemente del nombre que adopten, el 5% (4) solo abordan el tema de niñez y adolescencia, y, el 3% (3) no respondió.</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De estas, el 52% (45) están enfocadas en la promoción y protección de los derechos de las mujeres, realizando diversas acciones; entre ellas, la atención primaria de las mujeres víctimas de violencia, a través de la asesoría y orientación legal, atención psicológica y emocional de forma individual y por medio  de grupos de autoayuda, referencias a instancias correspondientes, acompañamientos a instituciones públicas, gestión de transporte y otras acciones como empoderamiento de las mujeres, prevención de la violencia, organización comunal, etc.</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El 9%, (8) del total de municipalidades, dirige su objetivo únicamente a la prevención de la violencia, a través de procesos de sensibilización y campañas divulgativas de derechos. </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El 13% (11) enfoca su esfuerzo al empoderamiento de las mujeres, por medio de procesos formativos sobre derechos de las mujeres, mecanismos de denuncia ante situaciones de violencia por razón del género y procesos de formación técnica vocacional. </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El 18% (15) tiene como objetivo la prevención y empoderamiento de las mujeres a través de campañas divulgativas de derechos, procesos de sensibilización, cursos formativos de derechos, marco normativo, mecanismos de denuncia y talleres vocacionales, que impulsen la independencia económica de las mujeres; la mayoría en actividades tradicionales para las mujeres como (piñatería, panadería, cosmetología, corte y confección, etc.). </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El 5% (4) destina su objetivo únicamente a la promoción y protección de los derechos de la niñez y adolescencia, y, el 3% (3) restante no respondió.</a:t>
            </a:r>
          </a:p>
          <a:p>
            <a:endParaRPr lang="es-SV" dirty="0"/>
          </a:p>
        </p:txBody>
      </p:sp>
    </p:spTree>
    <p:extLst>
      <p:ext uri="{BB962C8B-B14F-4D97-AF65-F5344CB8AC3E}">
        <p14:creationId xmlns:p14="http://schemas.microsoft.com/office/powerpoint/2010/main" val="4101239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383B3E-942B-4BE1-8609-120C404C0F8A}"/>
              </a:ext>
            </a:extLst>
          </p:cNvPr>
          <p:cNvSpPr>
            <a:spLocks noGrp="1"/>
          </p:cNvSpPr>
          <p:nvPr>
            <p:ph type="title"/>
          </p:nvPr>
        </p:nvSpPr>
        <p:spPr/>
        <p:txBody>
          <a:bodyPr>
            <a:normAutofit/>
          </a:bodyPr>
          <a:lstStyle/>
          <a:p>
            <a:r>
              <a:rPr lang="es-ES" sz="3200" dirty="0">
                <a:latin typeface="Arial" panose="020B0604020202020204" pitchFamily="34" charset="0"/>
                <a:cs typeface="Arial" panose="020B0604020202020204" pitchFamily="34" charset="0"/>
              </a:rPr>
              <a:t>A manera de conclusiones:</a:t>
            </a:r>
            <a:endParaRPr lang="es-SV" sz="32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DEF97ECC-8E2C-49FC-819C-BD55F957FB58}"/>
              </a:ext>
            </a:extLst>
          </p:cNvPr>
          <p:cNvSpPr>
            <a:spLocks noGrp="1"/>
          </p:cNvSpPr>
          <p:nvPr>
            <p:ph idx="1"/>
          </p:nvPr>
        </p:nvSpPr>
        <p:spPr>
          <a:xfrm>
            <a:off x="346710" y="1253331"/>
            <a:ext cx="11403330" cy="4351338"/>
          </a:xfrm>
        </p:spPr>
        <p:txBody>
          <a:bodyPr>
            <a:noAutofit/>
          </a:bodyPr>
          <a:lstStyle/>
          <a:p>
            <a:pPr algn="just">
              <a:lnSpc>
                <a:spcPct val="115000"/>
              </a:lnSpc>
            </a:pPr>
            <a:r>
              <a:rPr lang="es-SV" sz="1600" dirty="0">
                <a:solidFill>
                  <a:srgbClr val="000000"/>
                </a:solidFill>
                <a:effectLst/>
                <a:latin typeface="Arial" panose="020B0604020202020204" pitchFamily="34" charset="0"/>
                <a:ea typeface="Arial" panose="020B0604020202020204" pitchFamily="34" charset="0"/>
              </a:rPr>
              <a:t>Se carece de un presupuesto público con perspectiva de género, como política pública para promover el ejercicio de los derechos de las mujeres, su empoderamiento económico y la erradicación de la violencia en su contra. Las instituciones, tanto nacionales como municipales, carecen de presupuesto y recursos para responder a las necesidades de las víctimas en su búsqueda de apoyo. </a:t>
            </a:r>
          </a:p>
          <a:p>
            <a:pPr algn="just">
              <a:lnSpc>
                <a:spcPct val="115000"/>
              </a:lnSpc>
            </a:pPr>
            <a:r>
              <a:rPr lang="es-SV" sz="1600" dirty="0">
                <a:solidFill>
                  <a:srgbClr val="000000"/>
                </a:solidFill>
                <a:effectLst/>
                <a:latin typeface="Arial" panose="020B0604020202020204" pitchFamily="34" charset="0"/>
                <a:ea typeface="Arial" panose="020B0604020202020204" pitchFamily="34" charset="0"/>
              </a:rPr>
              <a:t>No se cuenta con rubros específicos y asignaciones adecuadas de recursos para el trabajo de detección, atención, prevención, sanción y reparación para las víctimas. Abundan las declaraciones de buena voluntad, llámense protocolos, modelos, planes, programas e incluso políticas; sin embargo, si estas no están dotadas de recursos, no son suficientes para enfrentar la gravedad de este problema.</a:t>
            </a:r>
          </a:p>
          <a:p>
            <a:pPr algn="just">
              <a:lnSpc>
                <a:spcPct val="115000"/>
              </a:lnSpc>
            </a:pPr>
            <a:r>
              <a:rPr lang="es-SV" sz="1600" dirty="0">
                <a:solidFill>
                  <a:srgbClr val="000000"/>
                </a:solidFill>
                <a:effectLst/>
                <a:latin typeface="Arial" panose="020B0604020202020204" pitchFamily="34" charset="0"/>
                <a:ea typeface="Arial" panose="020B0604020202020204" pitchFamily="34" charset="0"/>
              </a:rPr>
              <a:t>Las iniciativas apoyadas con recursos de la cooperación internacional, han sido clave en los esfuerzos de prevención y atención de la violencia contra las mujeres; sin embargo, si estas no son verdaderamente institucionalizadas, dotadas de recursos desde el presupuesto general de la nación y reglamentadas adecuadamente, se vuelven insostenibles para las instituciones. </a:t>
            </a:r>
          </a:p>
          <a:p>
            <a:pPr algn="just">
              <a:lnSpc>
                <a:spcPct val="115000"/>
              </a:lnSpc>
            </a:pPr>
            <a:r>
              <a:rPr lang="es-SV" sz="1600" dirty="0">
                <a:solidFill>
                  <a:srgbClr val="000000"/>
                </a:solidFill>
                <a:effectLst/>
                <a:latin typeface="Arial" panose="020B0604020202020204" pitchFamily="34" charset="0"/>
                <a:ea typeface="Arial" panose="020B0604020202020204" pitchFamily="34" charset="0"/>
              </a:rPr>
              <a:t>Las personas entrevistadas, en su calidad de prestadoras de servicios, en su mayoría, se caracterizan por manejar información libre de prejuicios, dogmatismos, estereotipos y mitos alrededor de la violencia contra las mujeres, y sus opiniones, en general, están apegadas al enfoque propuesto en la LEIV y LIE. Sin embargo, coinciden al señalar la necesidad de redoblar esfuerzos, no solo para especializar a las personas prestatarias de servicios, sino también para sensibilizar y promover cambios de actitudes en el funcionariado y el personal con competencias y responsabilidades en el abordaje integral de la violencia contra las mujeres. </a:t>
            </a:r>
          </a:p>
        </p:txBody>
      </p:sp>
    </p:spTree>
    <p:extLst>
      <p:ext uri="{BB962C8B-B14F-4D97-AF65-F5344CB8AC3E}">
        <p14:creationId xmlns:p14="http://schemas.microsoft.com/office/powerpoint/2010/main" val="2420115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383B3E-942B-4BE1-8609-120C404C0F8A}"/>
              </a:ext>
            </a:extLst>
          </p:cNvPr>
          <p:cNvSpPr>
            <a:spLocks noGrp="1"/>
          </p:cNvSpPr>
          <p:nvPr>
            <p:ph type="title"/>
          </p:nvPr>
        </p:nvSpPr>
        <p:spPr/>
        <p:txBody>
          <a:bodyPr>
            <a:normAutofit/>
          </a:bodyPr>
          <a:lstStyle/>
          <a:p>
            <a:r>
              <a:rPr lang="es-ES" sz="3200" dirty="0">
                <a:latin typeface="Arial" panose="020B0604020202020204" pitchFamily="34" charset="0"/>
                <a:cs typeface="Arial" panose="020B0604020202020204" pitchFamily="34" charset="0"/>
              </a:rPr>
              <a:t>A manera de conclusiones:</a:t>
            </a:r>
            <a:endParaRPr lang="es-SV" sz="32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DEF97ECC-8E2C-49FC-819C-BD55F957FB58}"/>
              </a:ext>
            </a:extLst>
          </p:cNvPr>
          <p:cNvSpPr>
            <a:spLocks noGrp="1"/>
          </p:cNvSpPr>
          <p:nvPr>
            <p:ph idx="1"/>
          </p:nvPr>
        </p:nvSpPr>
        <p:spPr/>
        <p:txBody>
          <a:bodyPr>
            <a:normAutofit fontScale="85000" lnSpcReduction="10000"/>
          </a:bodyPr>
          <a:lstStyle/>
          <a:p>
            <a:pPr algn="just">
              <a:lnSpc>
                <a:spcPct val="115000"/>
              </a:lnSpc>
            </a:pPr>
            <a:r>
              <a:rPr lang="es-SV" sz="1800">
                <a:solidFill>
                  <a:srgbClr val="000000"/>
                </a:solidFill>
                <a:effectLst/>
                <a:latin typeface="Arial" panose="020B0604020202020204" pitchFamily="34" charset="0"/>
                <a:ea typeface="Arial" panose="020B0604020202020204" pitchFamily="34" charset="0"/>
              </a:rPr>
              <a:t>Se </a:t>
            </a:r>
            <a:r>
              <a:rPr lang="es-SV" sz="1800" dirty="0">
                <a:solidFill>
                  <a:srgbClr val="000000"/>
                </a:solidFill>
                <a:effectLst/>
                <a:latin typeface="Arial" panose="020B0604020202020204" pitchFamily="34" charset="0"/>
                <a:ea typeface="Arial" panose="020B0604020202020204" pitchFamily="34" charset="0"/>
              </a:rPr>
              <a:t>reconoce a la LEIV como una legislación que responde a los compromisos internacionales adquiridos por el Estado salvadoreño, tales como los contenidos en la Convención Interamericana para Prevenir, Sancionar y Erradicar la Violencia contra las Mujeres, respecto a la prevención, protección, sanción y reparación del daño a las afectadas. No obstante, señalan algunos vacíos principalmente en la descripción de los tipos penales contenidos en ella. </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En general se recomienda también una revisión del marco normativo nacional, puesto que, en particular la legislación en materia penal es androcéntrica, no tienen una perspectiva de género, por lo que también recomiendan la utilización de herramientas como políticas de persecución penal, para garantizar que el personal de las instituciones realice una labor acorde con principios como la debida diligencia en casos de violencia contra las mujeres. </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Se reconoce la necesidad de contar con sistemas de registro, procesamiento y análisis de información, no solamente cuantitativa, sino cualitativa, que sirvan de base para la toma de decisiones públicas. </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 Se menciona la necesidad de elaborar perfiles del personal que labora en las oficinas especializadas de atención a las mujeres, siendo de suma trascendencia, impedir el acceso o permanencia a puestos públicos y administrativos, en el nivel nacional o local, a personas que estén siendo procesados o hayan sido condenados por hechos de violencia contra las mujeres, o tengan pendientes obligaciones familiares. Asimismo, evitar que mujeres que se encuentren en situaciones de violencia, sean responsables de brindar atención a víctimas, mientras no hayan superado y sanado sus propias experiencias. </a:t>
            </a:r>
          </a:p>
          <a:p>
            <a:pPr indent="0">
              <a:lnSpc>
                <a:spcPct val="115000"/>
              </a:lnSpc>
              <a:buNone/>
            </a:pPr>
            <a:endParaRPr lang="es-SV" sz="1800" dirty="0">
              <a:solidFill>
                <a:srgbClr val="000000"/>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37918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DEF97ECC-8E2C-49FC-819C-BD55F957FB58}"/>
              </a:ext>
            </a:extLst>
          </p:cNvPr>
          <p:cNvSpPr>
            <a:spLocks noGrp="1"/>
          </p:cNvSpPr>
          <p:nvPr>
            <p:ph idx="1"/>
          </p:nvPr>
        </p:nvSpPr>
        <p:spPr>
          <a:xfrm>
            <a:off x="331470" y="342900"/>
            <a:ext cx="11189970" cy="6057900"/>
          </a:xfrm>
        </p:spPr>
        <p:txBody>
          <a:bodyPr>
            <a:normAutofit fontScale="62500" lnSpcReduction="20000"/>
          </a:bodyPr>
          <a:lstStyle/>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Algunas de las personas entrevistadas reconocen que sus oficinas no cuentan con los espacios adecuados para que las víctimas se sientan seguras y cómodas, así como para sus hijas e hijos. Es preocupante la realidad que enfrentan la mayoría de juzgados, al no contar con espacios apropiados para garantizar el distanciamiento social, como una medida para prevenir el contagio de COVID – 19.</a:t>
            </a:r>
          </a:p>
          <a:p>
            <a:pPr algn="just">
              <a:lnSpc>
                <a:spcPct val="115000"/>
              </a:lnSpc>
            </a:pPr>
            <a:r>
              <a:rPr lang="es-SV" sz="1800" dirty="0" smtClean="0">
                <a:solidFill>
                  <a:srgbClr val="000000"/>
                </a:solidFill>
                <a:effectLst/>
                <a:latin typeface="Arial" panose="020B0604020202020204" pitchFamily="34" charset="0"/>
                <a:ea typeface="Arial" panose="020B0604020202020204" pitchFamily="34" charset="0"/>
              </a:rPr>
              <a:t>En </a:t>
            </a:r>
            <a:r>
              <a:rPr lang="es-SV" sz="1800" dirty="0">
                <a:solidFill>
                  <a:srgbClr val="000000"/>
                </a:solidFill>
                <a:effectLst/>
                <a:latin typeface="Arial" panose="020B0604020202020204" pitchFamily="34" charset="0"/>
                <a:ea typeface="Arial" panose="020B0604020202020204" pitchFamily="34" charset="0"/>
              </a:rPr>
              <a:t>general, el mapeo de servicios, evidencia que existe un desigual acceso a servicios y a justicia para las víctimas, puesto que muchos de ellos están concentrados en los centros de desarrollo urbano, en las urbes, en las cabeceras departamentales; en este sentido, alejados de mujeres que viven en las periferias o en las zonas rurales. Además, no se encontró evidencia de acciones para favorecer el acceso de las mujeres en especial situación de vulnerabilidad, como lesbianas, con discapacidad, indígenas, migrantes, entre otras. </a:t>
            </a:r>
          </a:p>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En cuanto a la ruta crítica, bien lo dicen las autoras: “el hecho de que muchas mujeres se decidan a iniciar una ruta crítica, a pesar de la fuerza de los factores inhibidores, demuestra que su capacidad para indignarse, para protegerse y para no aceptar la violencia como un destino ineludible no ha podido ser eliminada, ni siquiera a través del uso de medios coercitivos. […] las mujeres maltratadas no aceptan en total pasividad la agresión, sino que esa capacidad de respuesta se mantiene latente hasta que las circunstancias se articulan y producen una situación coyuntural precipitante que las lleva a sacar todos sus recursos y a buscar ayuda”.</a:t>
            </a:r>
          </a:p>
          <a:p>
            <a:pPr algn="just">
              <a:lnSpc>
                <a:spcPct val="115000"/>
              </a:lnSpc>
              <a:spcAft>
                <a:spcPts val="800"/>
              </a:spcAft>
            </a:pPr>
            <a:r>
              <a:rPr lang="es-SV" sz="1800" dirty="0">
                <a:solidFill>
                  <a:srgbClr val="000000"/>
                </a:solidFill>
                <a:effectLst/>
                <a:latin typeface="Arial" panose="020B0604020202020204" pitchFamily="34" charset="0"/>
                <a:ea typeface="Arial" panose="020B0604020202020204" pitchFamily="34" charset="0"/>
              </a:rPr>
              <a:t>En este sentido, es importante tomar en cuenta algunos aspectos que urge abordar, además de los señalados en el apartado sobre recomendaciones y propuestas de mejora: </a:t>
            </a:r>
          </a:p>
          <a:p>
            <a:pPr marL="342900" lvl="0" indent="-342900" algn="just">
              <a:lnSpc>
                <a:spcPct val="115000"/>
              </a:lnSpc>
              <a:spcAft>
                <a:spcPts val="800"/>
              </a:spcAft>
              <a:buSzPts val="1200"/>
              <a:buFont typeface="+mj-lt"/>
              <a:buAutoNum type="alphaLcParenR"/>
            </a:pPr>
            <a:r>
              <a:rPr lang="es-SV" sz="1800" dirty="0">
                <a:solidFill>
                  <a:srgbClr val="000000"/>
                </a:solidFill>
                <a:effectLst/>
                <a:latin typeface="Arial" panose="020B0604020202020204" pitchFamily="34" charset="0"/>
                <a:ea typeface="Arial" panose="020B0604020202020204" pitchFamily="34" charset="0"/>
              </a:rPr>
              <a:t>Dejar de postergar el abordaje de los factores socio culturales y de poder que sostienen el sistema patriarcal, las desigualdades que este implica y el ejercicio de la violencia contra las niñas, adolescentes, jóvenes y mujeres adultas para superar la normalización de la violencia, el velo de la igualdad, los mandatos de la maternidad y el matrimonio, la estigmatización de las mujeres que luchan por sus derechos y los de las otras, y un largo etcétera de construcciones culturales sexistas y misóginas. Le compete a toda la sociedad, pero en particular a la cartera de educación, a la academia, a la cartera de cultura. </a:t>
            </a:r>
          </a:p>
          <a:p>
            <a:pPr marL="342900" lvl="0" indent="-342900" algn="just">
              <a:lnSpc>
                <a:spcPct val="115000"/>
              </a:lnSpc>
              <a:spcAft>
                <a:spcPts val="800"/>
              </a:spcAft>
              <a:buSzPts val="1200"/>
              <a:buFont typeface="+mj-lt"/>
              <a:buAutoNum type="alphaLcParenR"/>
            </a:pPr>
            <a:r>
              <a:rPr lang="es-SV" sz="1800" dirty="0">
                <a:solidFill>
                  <a:srgbClr val="000000"/>
                </a:solidFill>
                <a:effectLst/>
                <a:latin typeface="Arial" panose="020B0604020202020204" pitchFamily="34" charset="0"/>
                <a:ea typeface="Calibri" panose="020F0502020204030204" pitchFamily="34" charset="0"/>
              </a:rPr>
              <a:t>Profundizar en estudios sociológicos sobre las niñas y niños en orfandad por el feminicidio. No hay una estadística real en el país con esta situación, ni medidas que reparen el daño que la violencia machista les causó</a:t>
            </a:r>
            <a:r>
              <a:rPr lang="es-SV" sz="1800" b="1" dirty="0">
                <a:solidFill>
                  <a:srgbClr val="FF0000"/>
                </a:solidFill>
                <a:effectLst/>
                <a:latin typeface="Arial" panose="020B0604020202020204" pitchFamily="34" charset="0"/>
                <a:ea typeface="Calibri" panose="020F0502020204030204" pitchFamily="34" charset="0"/>
              </a:rPr>
              <a:t> </a:t>
            </a:r>
            <a:endParaRPr lang="es-SV" sz="1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spcAft>
                <a:spcPts val="800"/>
              </a:spcAft>
              <a:buSzPts val="1200"/>
              <a:buFont typeface="+mj-lt"/>
              <a:buAutoNum type="alphaLcParenR"/>
            </a:pPr>
            <a:r>
              <a:rPr lang="es-SV" sz="1800" b="1" dirty="0">
                <a:solidFill>
                  <a:srgbClr val="000000"/>
                </a:solidFill>
                <a:effectLst/>
                <a:latin typeface="Arial" panose="020B0604020202020204" pitchFamily="34" charset="0"/>
                <a:ea typeface="Calibri" panose="020F0502020204030204" pitchFamily="34" charset="0"/>
              </a:rPr>
              <a:t>Brindar una información y asesoría adecuada a las personas víctimas sobre sus procesos.</a:t>
            </a:r>
            <a:r>
              <a:rPr lang="es-SV" sz="1800" dirty="0">
                <a:solidFill>
                  <a:srgbClr val="000000"/>
                </a:solidFill>
                <a:effectLst/>
                <a:latin typeface="Arial" panose="020B0604020202020204" pitchFamily="34" charset="0"/>
                <a:ea typeface="Calibri" panose="020F0502020204030204" pitchFamily="34" charset="0"/>
              </a:rPr>
              <a:t> Ya que muchas de ellas no son asesoradas de forma comprensible, ni siquiera conocen el estado actual de sus procesos, ni la forma de cómo continuará su caso; esto es importante para que las víctimas comprendan que es un proceso largo y complicado; no para desanimarlas a continuar, sino para que no se desmotiven. </a:t>
            </a:r>
            <a:endParaRPr lang="es-SV" sz="1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spcAft>
                <a:spcPts val="800"/>
              </a:spcAft>
              <a:buSzPts val="1200"/>
              <a:buFont typeface="+mj-lt"/>
              <a:buAutoNum type="alphaLcParenR"/>
            </a:pPr>
            <a:r>
              <a:rPr lang="es-SV" sz="1800" b="1" dirty="0">
                <a:solidFill>
                  <a:srgbClr val="000000"/>
                </a:solidFill>
                <a:effectLst/>
                <a:latin typeface="Arial" panose="020B0604020202020204" pitchFamily="34" charset="0"/>
                <a:ea typeface="Calibri" panose="020F0502020204030204" pitchFamily="34" charset="0"/>
              </a:rPr>
              <a:t>Vigilar el uso de salidas alternas para la resolución de casos.</a:t>
            </a:r>
            <a:r>
              <a:rPr lang="es-SV" sz="1800" dirty="0">
                <a:solidFill>
                  <a:srgbClr val="000000"/>
                </a:solidFill>
                <a:effectLst/>
                <a:latin typeface="Arial" panose="020B0604020202020204" pitchFamily="34" charset="0"/>
                <a:ea typeface="Calibri" panose="020F0502020204030204" pitchFamily="34" charset="0"/>
              </a:rPr>
              <a:t> Garantizando que las víctimas comprendan sus implicaciones y dictando las medidas adecuadas para que estas salidas no se conviertan en un factor de riesgo para ellas</a:t>
            </a:r>
            <a:r>
              <a:rPr lang="es-SV" sz="1800" b="1" dirty="0">
                <a:solidFill>
                  <a:srgbClr val="000000"/>
                </a:solidFill>
                <a:effectLst/>
                <a:latin typeface="Arial" panose="020B0604020202020204" pitchFamily="34" charset="0"/>
                <a:ea typeface="Calibri" panose="020F0502020204030204" pitchFamily="34" charset="0"/>
              </a:rPr>
              <a:t> </a:t>
            </a:r>
            <a:endParaRPr lang="es-SV" sz="1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spcAft>
                <a:spcPts val="800"/>
              </a:spcAft>
              <a:buSzPts val="1200"/>
              <a:buFont typeface="+mj-lt"/>
              <a:buAutoNum type="alphaLcParenR"/>
            </a:pPr>
            <a:r>
              <a:rPr lang="es-SV" sz="1800" b="1" dirty="0">
                <a:solidFill>
                  <a:srgbClr val="000000"/>
                </a:solidFill>
                <a:effectLst/>
                <a:latin typeface="Arial" panose="020B0604020202020204" pitchFamily="34" charset="0"/>
                <a:ea typeface="Calibri" panose="020F0502020204030204" pitchFamily="34" charset="0"/>
              </a:rPr>
              <a:t>Garantizar la solicitud de medidas de protección en todos los casos de violencia contra las mujeres que lo ameriten. </a:t>
            </a:r>
            <a:r>
              <a:rPr lang="es-SV" sz="1800" dirty="0">
                <a:solidFill>
                  <a:srgbClr val="000000"/>
                </a:solidFill>
                <a:effectLst/>
                <a:latin typeface="Arial" panose="020B0604020202020204" pitchFamily="34" charset="0"/>
                <a:ea typeface="Calibri" panose="020F0502020204030204" pitchFamily="34" charset="0"/>
              </a:rPr>
              <a:t>Que esta solicitud sea inmediata para garantizar la seguridad de las víctimas y su familia, considerando el riesgo feminicida. </a:t>
            </a:r>
            <a:endParaRPr lang="es-SV" sz="1800" dirty="0">
              <a:solidFill>
                <a:srgbClr val="000000"/>
              </a:solidFill>
              <a:effectLst/>
              <a:latin typeface="Arial" panose="020B0604020202020204" pitchFamily="34" charset="0"/>
              <a:ea typeface="Arial" panose="020B0604020202020204" pitchFamily="34" charset="0"/>
            </a:endParaRPr>
          </a:p>
          <a:p>
            <a:endParaRPr lang="es-SV" dirty="0"/>
          </a:p>
        </p:txBody>
      </p:sp>
    </p:spTree>
    <p:extLst>
      <p:ext uri="{BB962C8B-B14F-4D97-AF65-F5344CB8AC3E}">
        <p14:creationId xmlns:p14="http://schemas.microsoft.com/office/powerpoint/2010/main" val="353444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B9CEFB0-2CDD-4D05-89A4-0DD0C4C36CBE}"/>
              </a:ext>
            </a:extLst>
          </p:cNvPr>
          <p:cNvSpPr>
            <a:spLocks noGrp="1"/>
          </p:cNvSpPr>
          <p:nvPr>
            <p:ph type="title"/>
          </p:nvPr>
        </p:nvSpPr>
        <p:spPr/>
        <p:txBody>
          <a:bodyPr>
            <a:normAutofit/>
          </a:bodyPr>
          <a:lstStyle/>
          <a:p>
            <a:pPr algn="ctr"/>
            <a:r>
              <a:rPr lang="es-SV" sz="3200" dirty="0">
                <a:solidFill>
                  <a:srgbClr val="000000"/>
                </a:solidFill>
                <a:effectLst/>
                <a:latin typeface="Arial" panose="020B0604020202020204" pitchFamily="34" charset="0"/>
                <a:ea typeface="Arial" panose="020B0604020202020204" pitchFamily="34" charset="0"/>
              </a:rPr>
              <a:t>Conocer si esta oferta de servicios es accesible, disponible y de calidad para la prevención y atención de la violencia contra las mujeres, principalmente la feminicida y sexual. </a:t>
            </a:r>
            <a:br>
              <a:rPr lang="es-SV" sz="3200" dirty="0">
                <a:solidFill>
                  <a:srgbClr val="000000"/>
                </a:solidFill>
                <a:effectLst/>
                <a:latin typeface="Arial" panose="020B0604020202020204" pitchFamily="34" charset="0"/>
                <a:ea typeface="Arial" panose="020B0604020202020204" pitchFamily="34" charset="0"/>
              </a:rPr>
            </a:br>
            <a:endParaRPr lang="es-SV" sz="3200" dirty="0"/>
          </a:p>
        </p:txBody>
      </p:sp>
      <p:sp>
        <p:nvSpPr>
          <p:cNvPr id="3" name="Marcador de texto 2">
            <a:extLst>
              <a:ext uri="{FF2B5EF4-FFF2-40B4-BE49-F238E27FC236}">
                <a16:creationId xmlns:a16="http://schemas.microsoft.com/office/drawing/2014/main" xmlns="" id="{D693E365-ED61-45B3-BA23-9998AF38A029}"/>
              </a:ext>
            </a:extLst>
          </p:cNvPr>
          <p:cNvSpPr>
            <a:spLocks noGrp="1"/>
          </p:cNvSpPr>
          <p:nvPr>
            <p:ph type="body" idx="1"/>
          </p:nvPr>
        </p:nvSpPr>
        <p:spPr/>
        <p:txBody>
          <a:bodyPr/>
          <a:lstStyle/>
          <a:p>
            <a:r>
              <a:rPr lang="es-ES" dirty="0">
                <a:latin typeface="Arial" panose="020B0604020202020204" pitchFamily="34" charset="0"/>
                <a:cs typeface="Arial" panose="020B0604020202020204" pitchFamily="34" charset="0"/>
              </a:rPr>
              <a:t>Objetivo.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3440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EE174A0-982C-4AC6-A375-C397267D0791}"/>
              </a:ext>
            </a:extLst>
          </p:cNvPr>
          <p:cNvSpPr>
            <a:spLocks noGrp="1"/>
          </p:cNvSpPr>
          <p:nvPr>
            <p:ph type="title"/>
          </p:nvPr>
        </p:nvSpPr>
        <p:spPr>
          <a:xfrm>
            <a:off x="857865" y="2872350"/>
            <a:ext cx="10515600" cy="1325563"/>
          </a:xfrm>
        </p:spPr>
        <p:txBody>
          <a:bodyPr/>
          <a:lstStyle/>
          <a:p>
            <a:r>
              <a:rPr lang="es-ES" dirty="0">
                <a:latin typeface="Arial" panose="020B0604020202020204" pitchFamily="34" charset="0"/>
                <a:cs typeface="Arial" panose="020B0604020202020204" pitchFamily="34" charset="0"/>
              </a:rPr>
              <a:t>GRACIAS</a:t>
            </a:r>
            <a:endParaRPr lang="es-SV"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7162" y="5774071"/>
            <a:ext cx="4771925" cy="959157"/>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27461" y="424377"/>
            <a:ext cx="3570445" cy="1299866"/>
          </a:xfrm>
          <a:prstGeom prst="rect">
            <a:avLst/>
          </a:prstGeom>
        </p:spPr>
      </p:pic>
    </p:spTree>
    <p:extLst>
      <p:ext uri="{BB962C8B-B14F-4D97-AF65-F5344CB8AC3E}">
        <p14:creationId xmlns:p14="http://schemas.microsoft.com/office/powerpoint/2010/main" val="3334993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6257173-30EE-49E3-B4E1-8EABF5492B46}"/>
              </a:ext>
            </a:extLst>
          </p:cNvPr>
          <p:cNvSpPr>
            <a:spLocks noGrp="1"/>
          </p:cNvSpPr>
          <p:nvPr>
            <p:ph type="title"/>
          </p:nvPr>
        </p:nvSpPr>
        <p:spPr/>
        <p:txBody>
          <a:bodyPr/>
          <a:lstStyle/>
          <a:p>
            <a:endParaRPr lang="es-SV"/>
          </a:p>
        </p:txBody>
      </p:sp>
      <p:sp>
        <p:nvSpPr>
          <p:cNvPr id="3" name="Marcador de contenido 2">
            <a:extLst>
              <a:ext uri="{FF2B5EF4-FFF2-40B4-BE49-F238E27FC236}">
                <a16:creationId xmlns:a16="http://schemas.microsoft.com/office/drawing/2014/main" xmlns="" id="{1434EFFD-7204-472E-9B85-7C72A457B094}"/>
              </a:ext>
            </a:extLst>
          </p:cNvPr>
          <p:cNvSpPr>
            <a:spLocks noGrp="1"/>
          </p:cNvSpPr>
          <p:nvPr>
            <p:ph idx="1"/>
          </p:nvPr>
        </p:nvSpPr>
        <p:spPr/>
        <p:txBody>
          <a:bodyPr/>
          <a:lstStyle/>
          <a:p>
            <a:endParaRPr lang="es-SV"/>
          </a:p>
        </p:txBody>
      </p:sp>
    </p:spTree>
    <p:extLst>
      <p:ext uri="{BB962C8B-B14F-4D97-AF65-F5344CB8AC3E}">
        <p14:creationId xmlns:p14="http://schemas.microsoft.com/office/powerpoint/2010/main" val="604240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45CC2683-0E8F-4E42-97F6-25E011D66DC2}"/>
              </a:ext>
            </a:extLst>
          </p:cNvPr>
          <p:cNvSpPr>
            <a:spLocks noGrp="1"/>
          </p:cNvSpPr>
          <p:nvPr>
            <p:ph type="title"/>
          </p:nvPr>
        </p:nvSpPr>
        <p:spPr/>
        <p:txBody>
          <a:bodyPr/>
          <a:lstStyle/>
          <a:p>
            <a:r>
              <a:rPr lang="es-ES" dirty="0"/>
              <a:t>CONOCER</a:t>
            </a:r>
            <a:endParaRPr lang="es-SV" dirty="0"/>
          </a:p>
        </p:txBody>
      </p:sp>
      <p:sp>
        <p:nvSpPr>
          <p:cNvPr id="5" name="Marcador de contenido 4">
            <a:extLst>
              <a:ext uri="{FF2B5EF4-FFF2-40B4-BE49-F238E27FC236}">
                <a16:creationId xmlns:a16="http://schemas.microsoft.com/office/drawing/2014/main" xmlns="" id="{ABB6B4C4-7EF5-4B96-B2FE-28E0F49FF802}"/>
              </a:ext>
            </a:extLst>
          </p:cNvPr>
          <p:cNvSpPr>
            <a:spLocks noGrp="1"/>
          </p:cNvSpPr>
          <p:nvPr>
            <p:ph idx="1"/>
          </p:nvPr>
        </p:nvSpPr>
        <p:spPr/>
        <p:txBody>
          <a:bodyPr>
            <a:normAutofit/>
          </a:bodyPr>
          <a:lstStyle/>
          <a:p>
            <a:pPr marL="342900" lvl="0" indent="-342900" algn="just">
              <a:lnSpc>
                <a:spcPct val="115000"/>
              </a:lnSpc>
              <a:buFont typeface="+mj-lt"/>
              <a:buAutoNum type="arabicPeriod"/>
            </a:pPr>
            <a:r>
              <a:rPr lang="es-SV" sz="1800" dirty="0">
                <a:solidFill>
                  <a:srgbClr val="000000"/>
                </a:solidFill>
                <a:effectLst/>
                <a:latin typeface="Arial" panose="020B0604020202020204" pitchFamily="34" charset="0"/>
                <a:ea typeface="Arial" panose="020B0604020202020204" pitchFamily="34" charset="0"/>
              </a:rPr>
              <a:t>Accesibilidad, disponibilidad y calidad de servicios</a:t>
            </a:r>
          </a:p>
          <a:p>
            <a:pPr marL="342900" lvl="0" indent="-342900" algn="just">
              <a:lnSpc>
                <a:spcPct val="115000"/>
              </a:lnSpc>
              <a:buFont typeface="+mj-lt"/>
              <a:buAutoNum type="arabicPeriod"/>
            </a:pPr>
            <a:r>
              <a:rPr lang="es-SV" sz="1800" dirty="0">
                <a:solidFill>
                  <a:srgbClr val="000000"/>
                </a:solidFill>
                <a:effectLst/>
                <a:latin typeface="Arial" panose="020B0604020202020204" pitchFamily="34" charset="0"/>
                <a:ea typeface="Arial" panose="020B0604020202020204" pitchFamily="34" charset="0"/>
              </a:rPr>
              <a:t>Acciones emprendidas por las mujeres afectadas por la violencia feminicida y sexual</a:t>
            </a:r>
          </a:p>
          <a:p>
            <a:pPr marL="342900" lvl="0" indent="-342900" algn="just">
              <a:lnSpc>
                <a:spcPct val="115000"/>
              </a:lnSpc>
              <a:buFont typeface="+mj-lt"/>
              <a:buAutoNum type="arabicPeriod"/>
            </a:pPr>
            <a:r>
              <a:rPr lang="es-SV" sz="1800" dirty="0">
                <a:solidFill>
                  <a:srgbClr val="000000"/>
                </a:solidFill>
                <a:effectLst/>
                <a:latin typeface="Arial" panose="020B0604020202020204" pitchFamily="34" charset="0"/>
                <a:ea typeface="Arial" panose="020B0604020202020204" pitchFamily="34" charset="0"/>
              </a:rPr>
              <a:t>Factores que impulsan o desestimulan el inicio de una ruta crítica</a:t>
            </a:r>
          </a:p>
          <a:p>
            <a:pPr marL="342900" lvl="0" indent="-342900" algn="just">
              <a:lnSpc>
                <a:spcPct val="115000"/>
              </a:lnSpc>
              <a:buFont typeface="+mj-lt"/>
              <a:buAutoNum type="arabicPeriod"/>
            </a:pPr>
            <a:r>
              <a:rPr lang="es-SV" sz="1800" dirty="0">
                <a:solidFill>
                  <a:srgbClr val="000000"/>
                </a:solidFill>
                <a:effectLst/>
                <a:latin typeface="Arial" panose="020B0604020202020204" pitchFamily="34" charset="0"/>
                <a:ea typeface="Arial" panose="020B0604020202020204" pitchFamily="34" charset="0"/>
              </a:rPr>
              <a:t>Percepciones de las mujeres afectadas por violencia intrafamiliar sobre las respuestas encontradas</a:t>
            </a:r>
          </a:p>
          <a:p>
            <a:pPr marL="342900" lvl="0" indent="-342900" algn="just">
              <a:lnSpc>
                <a:spcPct val="115000"/>
              </a:lnSpc>
              <a:buFont typeface="+mj-lt"/>
              <a:buAutoNum type="arabicPeriod"/>
            </a:pPr>
            <a:r>
              <a:rPr lang="es-SV" sz="1800" dirty="0">
                <a:solidFill>
                  <a:srgbClr val="000000"/>
                </a:solidFill>
                <a:effectLst/>
                <a:latin typeface="Arial" panose="020B0604020202020204" pitchFamily="34" charset="0"/>
                <a:ea typeface="Arial" panose="020B0604020202020204" pitchFamily="34" charset="0"/>
              </a:rPr>
              <a:t>Situaciones críticas para elaborar propuestas de mejora para la superación de obstáculos</a:t>
            </a:r>
          </a:p>
          <a:p>
            <a:pPr marL="342900" lvl="0" indent="-342900" algn="just">
              <a:lnSpc>
                <a:spcPct val="115000"/>
              </a:lnSpc>
              <a:buFont typeface="+mj-lt"/>
              <a:buAutoNum type="arabicPeriod"/>
            </a:pPr>
            <a:r>
              <a:rPr lang="es-SV" sz="1800" dirty="0">
                <a:solidFill>
                  <a:srgbClr val="000000"/>
                </a:solidFill>
                <a:effectLst/>
                <a:latin typeface="Arial" panose="020B0604020202020204" pitchFamily="34" charset="0"/>
                <a:ea typeface="Arial" panose="020B0604020202020204" pitchFamily="34" charset="0"/>
              </a:rPr>
              <a:t>Buenas prácticas a potenciar para el abordaje de la violencia contra las mujeres, </a:t>
            </a:r>
          </a:p>
          <a:p>
            <a:endParaRPr lang="es-SV" dirty="0"/>
          </a:p>
        </p:txBody>
      </p:sp>
    </p:spTree>
    <p:extLst>
      <p:ext uri="{BB962C8B-B14F-4D97-AF65-F5344CB8AC3E}">
        <p14:creationId xmlns:p14="http://schemas.microsoft.com/office/powerpoint/2010/main" val="1762826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567D55F-3F4B-40B6-871D-D225334E2800}"/>
              </a:ext>
            </a:extLst>
          </p:cNvPr>
          <p:cNvSpPr>
            <a:spLocks noGrp="1"/>
          </p:cNvSpPr>
          <p:nvPr>
            <p:ph type="title"/>
          </p:nvPr>
        </p:nvSpPr>
        <p:spPr/>
        <p:txBody>
          <a:bodyPr/>
          <a:lstStyle/>
          <a:p>
            <a:r>
              <a:rPr lang="es-ES" dirty="0">
                <a:latin typeface="Arial" panose="020B0604020202020204" pitchFamily="34" charset="0"/>
                <a:cs typeface="Arial" panose="020B0604020202020204" pitchFamily="34" charset="0"/>
              </a:rPr>
              <a:t>METODOLOGÍA</a:t>
            </a:r>
            <a:endParaRPr lang="es-SV"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5701AFD9-A8F9-45F6-B3E7-12E670D2EDDA}"/>
              </a:ext>
            </a:extLst>
          </p:cNvPr>
          <p:cNvSpPr>
            <a:spLocks noGrp="1"/>
          </p:cNvSpPr>
          <p:nvPr>
            <p:ph idx="1"/>
          </p:nvPr>
        </p:nvSpPr>
        <p:spPr/>
        <p:txBody>
          <a:bodyPr>
            <a:normAutofit/>
          </a:bodyPr>
          <a:lstStyle/>
          <a:p>
            <a:pPr algn="just">
              <a:lnSpc>
                <a:spcPct val="115000"/>
              </a:lnSpc>
            </a:pPr>
            <a:r>
              <a:rPr lang="es-SV" sz="1800" dirty="0">
                <a:solidFill>
                  <a:srgbClr val="000000"/>
                </a:solidFill>
                <a:effectLst/>
                <a:latin typeface="Arial" panose="020B0604020202020204" pitchFamily="34" charset="0"/>
                <a:ea typeface="Arial" panose="020B0604020202020204" pitchFamily="34" charset="0"/>
              </a:rPr>
              <a:t>“Ruta Crítica de las Mujeres Afectadas por la Violencia Intrafamiliar en </a:t>
            </a:r>
            <a:r>
              <a:rPr lang="es-SV" sz="1800" dirty="0">
                <a:solidFill>
                  <a:srgbClr val="000000"/>
                </a:solidFill>
                <a:latin typeface="Arial" panose="020B0604020202020204" pitchFamily="34" charset="0"/>
                <a:ea typeface="Arial" panose="020B0604020202020204" pitchFamily="34" charset="0"/>
              </a:rPr>
              <a:t>América Latina (estudios de caso de diez países)”. </a:t>
            </a:r>
            <a:r>
              <a:rPr lang="es-SV" sz="1800" dirty="0">
                <a:solidFill>
                  <a:srgbClr val="000000"/>
                </a:solidFill>
                <a:effectLst/>
                <a:latin typeface="Arial" panose="020B0604020202020204" pitchFamily="34" charset="0"/>
                <a:ea typeface="Arial" panose="020B0604020202020204" pitchFamily="34" charset="0"/>
              </a:rPr>
              <a:t>Montserrat Sagot con la colaboración de Ana Carcedo: Coordinadora y responsable técnica Lea Guido. Organización Panamericana de la Salud. Programa Mujer, Salud y Desarrollo. Año 2000. </a:t>
            </a:r>
          </a:p>
          <a:p>
            <a:pPr algn="just"/>
            <a:r>
              <a:rPr lang="es-SV" sz="1800" dirty="0">
                <a:solidFill>
                  <a:srgbClr val="000000"/>
                </a:solidFill>
                <a:effectLst/>
                <a:latin typeface="Arial" panose="020B0604020202020204" pitchFamily="34" charset="0"/>
                <a:ea typeface="Arial" panose="020B0604020202020204" pitchFamily="34" charset="0"/>
              </a:rPr>
              <a:t>"Hacia un Modelo Integrado de Atención a la Violencia Intrafamiliar: Ampliando y consolidando las intervenciones coordinadas del Estado y la Sociedad Civil" ambos esfuerzos apoyados por la Organización Panamericana de la Salud -OPS. También ha servido de referencia el documento: ¿Por qué las mujeres no denuncian la violencia de pareja? Un diagnóstico. Programa Mujer, Salud y Desarrollo de la Organización Panamericana de la Salud: 1998-2001. Serie Género y Salud Pública. San José, Costa Rica, octubre 2001. </a:t>
            </a:r>
          </a:p>
          <a:p>
            <a:r>
              <a:rPr lang="es-SV" sz="1800" dirty="0">
                <a:solidFill>
                  <a:srgbClr val="000000"/>
                </a:solidFill>
                <a:effectLst/>
                <a:latin typeface="Arial" panose="020B0604020202020204" pitchFamily="34" charset="0"/>
                <a:ea typeface="Arial" panose="020B0604020202020204" pitchFamily="34" charset="0"/>
              </a:rPr>
              <a:t>Las Dignas. ¿Por qué las mujeres no denuncian la violencia de pareja? Un diagnóstico. Versión 1 de noviembre 2007.</a:t>
            </a:r>
          </a:p>
          <a:p>
            <a:endParaRPr lang="es-SV" dirty="0"/>
          </a:p>
        </p:txBody>
      </p:sp>
    </p:spTree>
    <p:extLst>
      <p:ext uri="{BB962C8B-B14F-4D97-AF65-F5344CB8AC3E}">
        <p14:creationId xmlns:p14="http://schemas.microsoft.com/office/powerpoint/2010/main" val="2678778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658DCAD-6C35-44EB-8200-A664A8AA6323}"/>
              </a:ext>
            </a:extLst>
          </p:cNvPr>
          <p:cNvSpPr>
            <a:spLocks noGrp="1"/>
          </p:cNvSpPr>
          <p:nvPr>
            <p:ph type="title"/>
          </p:nvPr>
        </p:nvSpPr>
        <p:spPr/>
        <p:txBody>
          <a:bodyPr/>
          <a:lstStyle/>
          <a:p>
            <a:r>
              <a:rPr lang="es-ES" dirty="0">
                <a:latin typeface="Arial" panose="020B0604020202020204" pitchFamily="34" charset="0"/>
                <a:cs typeface="Arial" panose="020B0604020202020204" pitchFamily="34" charset="0"/>
              </a:rPr>
              <a:t>RUTA CRÍTICA</a:t>
            </a:r>
            <a:endParaRPr lang="es-SV"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xmlns="" id="{E2987F7B-827B-46D4-9DF8-18AC03DC6148}"/>
              </a:ext>
            </a:extLst>
          </p:cNvPr>
          <p:cNvSpPr>
            <a:spLocks noGrp="1"/>
          </p:cNvSpPr>
          <p:nvPr>
            <p:ph idx="1"/>
          </p:nvPr>
        </p:nvSpPr>
        <p:spPr/>
        <p:txBody>
          <a:bodyPr>
            <a:normAutofit fontScale="92500" lnSpcReduction="20000"/>
          </a:bodyPr>
          <a:lstStyle/>
          <a:p>
            <a:pPr marL="342900" lvl="0" indent="-342900" algn="just">
              <a:lnSpc>
                <a:spcPct val="115000"/>
              </a:lnSpc>
              <a:buFont typeface="+mj-lt"/>
              <a:buAutoNum type="alphaLcParenR"/>
            </a:pPr>
            <a:r>
              <a:rPr lang="es-SV" sz="1800" i="1" dirty="0">
                <a:solidFill>
                  <a:srgbClr val="000000"/>
                </a:solidFill>
                <a:effectLst/>
                <a:latin typeface="Arial" panose="020B0604020202020204" pitchFamily="34" charset="0"/>
                <a:ea typeface="Arial" panose="020B0604020202020204" pitchFamily="34" charset="0"/>
              </a:rPr>
              <a:t>Secuencia de decisiones tomadas y acciones ejecutadas por una mujer afectada para enfrentar la situación de violencia.</a:t>
            </a:r>
            <a:endParaRPr lang="es-SV" sz="1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mj-lt"/>
              <a:buAutoNum type="alphaLcParenR"/>
            </a:pPr>
            <a:r>
              <a:rPr lang="es-SV" sz="1800" i="1" dirty="0">
                <a:solidFill>
                  <a:srgbClr val="000000"/>
                </a:solidFill>
                <a:effectLst/>
                <a:latin typeface="Arial" panose="020B0604020202020204" pitchFamily="34" charset="0"/>
                <a:ea typeface="Arial" panose="020B0604020202020204" pitchFamily="34" charset="0"/>
              </a:rPr>
              <a:t>Respuestas encontradas en su búsqueda de ayuda. </a:t>
            </a:r>
            <a:endParaRPr lang="es-SV" sz="1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mj-lt"/>
              <a:buAutoNum type="alphaLcParenR"/>
            </a:pPr>
            <a:r>
              <a:rPr lang="es-SV" sz="1800" i="1" dirty="0">
                <a:solidFill>
                  <a:srgbClr val="000000"/>
                </a:solidFill>
                <a:effectLst/>
                <a:latin typeface="Arial" panose="020B0604020202020204" pitchFamily="34" charset="0"/>
                <a:ea typeface="Arial" panose="020B0604020202020204" pitchFamily="34" charset="0"/>
              </a:rPr>
              <a:t>Proceso iterativo constituido tanto por los factores impulsores relacionados con las mujeres afectadas y las acciones emprendidas por éstas; así como por las respuestas de los prestatarios de servicios que, a su vez, vuelven a afectar los factores impulsores de las mujeres afectadas. </a:t>
            </a:r>
            <a:endParaRPr lang="es-SV" sz="1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mj-lt"/>
              <a:buAutoNum type="alphaLcParenR"/>
            </a:pPr>
            <a:r>
              <a:rPr lang="es-SV" sz="1800" i="1" dirty="0">
                <a:solidFill>
                  <a:srgbClr val="000000"/>
                </a:solidFill>
                <a:effectLst/>
                <a:latin typeface="Arial" panose="020B0604020202020204" pitchFamily="34" charset="0"/>
                <a:ea typeface="Arial" panose="020B0604020202020204" pitchFamily="34" charset="0"/>
              </a:rPr>
              <a:t>Su inicio de “romper el silencio”, implica que las mujeres deciden divulgar su situación de violencia a una persona o personas, fuera de su ámbito familiar o cotidiano inmediato, como un primer intento de mejorar su situación. </a:t>
            </a:r>
            <a:endParaRPr lang="es-SV" sz="18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mj-lt"/>
              <a:buAutoNum type="alphaLcParenR"/>
            </a:pPr>
            <a:r>
              <a:rPr lang="es-SV" sz="1800" i="1" dirty="0">
                <a:solidFill>
                  <a:srgbClr val="000000"/>
                </a:solidFill>
                <a:effectLst/>
                <a:latin typeface="Arial" panose="020B0604020202020204" pitchFamily="34" charset="0"/>
                <a:ea typeface="Arial" panose="020B0604020202020204" pitchFamily="34" charset="0"/>
              </a:rPr>
              <a:t>No suele ser un proceso lineal, sino una secuencia de los posibles múltiples itinerarios de búsqueda de ayuda, seguidos a lo largo de una o varias relaciones violentas</a:t>
            </a:r>
            <a:r>
              <a:rPr lang="es-SV" sz="1800" dirty="0">
                <a:solidFill>
                  <a:srgbClr val="000000"/>
                </a:solidFill>
                <a:effectLst/>
                <a:latin typeface="Arial" panose="020B0604020202020204" pitchFamily="34" charset="0"/>
                <a:ea typeface="Arial" panose="020B0604020202020204" pitchFamily="34" charset="0"/>
              </a:rPr>
              <a:t>.</a:t>
            </a:r>
          </a:p>
          <a:p>
            <a:pPr algn="just"/>
            <a:r>
              <a:rPr lang="es-SV" sz="1800" dirty="0" err="1">
                <a:solidFill>
                  <a:srgbClr val="000000"/>
                </a:solidFill>
                <a:effectLst/>
                <a:latin typeface="Arial" panose="020B0604020202020204" pitchFamily="34" charset="0"/>
                <a:ea typeface="Arial" panose="020B0604020202020204" pitchFamily="34" charset="0"/>
              </a:rPr>
              <a:t>Obcit</a:t>
            </a:r>
            <a:r>
              <a:rPr lang="es-SV" sz="1800" dirty="0">
                <a:solidFill>
                  <a:srgbClr val="000000"/>
                </a:solidFill>
                <a:effectLst/>
                <a:latin typeface="Arial" panose="020B0604020202020204" pitchFamily="34" charset="0"/>
                <a:ea typeface="Arial" panose="020B0604020202020204" pitchFamily="34" charset="0"/>
              </a:rPr>
              <a:t>. Montserrat Sagot con la colaboración de Ana Carcedo:. “Ruta crítica de las mujeres afectadas por la violencia intrafamiliar en América Latina (estudios de caso de diez países)”. Coordinadora y responsable técnica Lea Guido. Organización Panamericana de la Salud. Programa Mujer, Salud y Desarrollo. Año 2000. </a:t>
            </a:r>
          </a:p>
          <a:p>
            <a:endParaRPr lang="es-SV" dirty="0"/>
          </a:p>
        </p:txBody>
      </p:sp>
    </p:spTree>
    <p:extLst>
      <p:ext uri="{BB962C8B-B14F-4D97-AF65-F5344CB8AC3E}">
        <p14:creationId xmlns:p14="http://schemas.microsoft.com/office/powerpoint/2010/main" val="3059768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CC331BCD-277F-4162-8844-1A27FB69E718}"/>
              </a:ext>
            </a:extLst>
          </p:cNvPr>
          <p:cNvSpPr>
            <a:spLocks noGrp="1"/>
          </p:cNvSpPr>
          <p:nvPr>
            <p:ph type="title"/>
          </p:nvPr>
        </p:nvSpPr>
        <p:spPr/>
        <p:txBody>
          <a:bodyPr/>
          <a:lstStyle/>
          <a:p>
            <a:r>
              <a:rPr lang="es-ES" dirty="0">
                <a:latin typeface="Arial" panose="020B0604020202020204" pitchFamily="34" charset="0"/>
                <a:cs typeface="Arial" panose="020B0604020202020204" pitchFamily="34" charset="0"/>
              </a:rPr>
              <a:t>CUALITATIVA</a:t>
            </a:r>
            <a:endParaRPr lang="es-SV" dirty="0">
              <a:latin typeface="Arial" panose="020B0604020202020204" pitchFamily="34" charset="0"/>
              <a:cs typeface="Arial" panose="020B0604020202020204" pitchFamily="34" charset="0"/>
            </a:endParaRPr>
          </a:p>
        </p:txBody>
      </p:sp>
      <p:sp>
        <p:nvSpPr>
          <p:cNvPr id="5" name="Marcador de texto 4">
            <a:extLst>
              <a:ext uri="{FF2B5EF4-FFF2-40B4-BE49-F238E27FC236}">
                <a16:creationId xmlns:a16="http://schemas.microsoft.com/office/drawing/2014/main" xmlns="" id="{F029C6ED-8FA8-475A-94E2-A97A9F7FBCA5}"/>
              </a:ext>
            </a:extLst>
          </p:cNvPr>
          <p:cNvSpPr>
            <a:spLocks noGrp="1"/>
          </p:cNvSpPr>
          <p:nvPr>
            <p:ph type="body" idx="1"/>
          </p:nvPr>
        </p:nvSpPr>
        <p:spPr/>
        <p:txBody>
          <a:bodyPr/>
          <a:lstStyle/>
          <a:p>
            <a:r>
              <a:rPr lang="es-ES" dirty="0"/>
              <a:t>FUENTES DE INFORMACIÓN</a:t>
            </a:r>
            <a:endParaRPr lang="es-SV" dirty="0"/>
          </a:p>
        </p:txBody>
      </p:sp>
      <p:sp>
        <p:nvSpPr>
          <p:cNvPr id="6" name="Marcador de contenido 5">
            <a:extLst>
              <a:ext uri="{FF2B5EF4-FFF2-40B4-BE49-F238E27FC236}">
                <a16:creationId xmlns:a16="http://schemas.microsoft.com/office/drawing/2014/main" xmlns="" id="{E1E86967-18A5-4A37-A9FC-55EC726F6568}"/>
              </a:ext>
            </a:extLst>
          </p:cNvPr>
          <p:cNvSpPr>
            <a:spLocks noGrp="1"/>
          </p:cNvSpPr>
          <p:nvPr>
            <p:ph sz="half" idx="2"/>
          </p:nvPr>
        </p:nvSpPr>
        <p:spPr/>
        <p:txBody>
          <a:bodyPr>
            <a:normAutofit/>
          </a:bodyPr>
          <a:lstStyle/>
          <a:p>
            <a:pPr marL="0" indent="0">
              <a:buNone/>
            </a:pPr>
            <a:r>
              <a:rPr lang="es-SV" sz="1800" dirty="0">
                <a:solidFill>
                  <a:srgbClr val="000000"/>
                </a:solidFill>
                <a:effectLst/>
                <a:latin typeface="Arial" panose="020B0604020202020204" pitchFamily="34" charset="0"/>
                <a:ea typeface="Arial" panose="020B0604020202020204" pitchFamily="34" charset="0"/>
              </a:rPr>
              <a:t>Personas informantes clave: </a:t>
            </a:r>
          </a:p>
          <a:p>
            <a:pPr algn="just"/>
            <a:r>
              <a:rPr lang="es-SV" sz="1800" dirty="0">
                <a:solidFill>
                  <a:srgbClr val="000000"/>
                </a:solidFill>
                <a:effectLst/>
                <a:latin typeface="Arial" panose="020B0604020202020204" pitchFamily="34" charset="0"/>
                <a:ea typeface="Arial" panose="020B0604020202020204" pitchFamily="34" charset="0"/>
              </a:rPr>
              <a:t>Mujeres víctimas de violencias machistas</a:t>
            </a:r>
          </a:p>
          <a:p>
            <a:pPr algn="just"/>
            <a:r>
              <a:rPr lang="es-SV" sz="1800" dirty="0">
                <a:solidFill>
                  <a:srgbClr val="000000"/>
                </a:solidFill>
                <a:effectLst/>
                <a:latin typeface="Arial" panose="020B0604020202020204" pitchFamily="34" charset="0"/>
                <a:ea typeface="Arial" panose="020B0604020202020204" pitchFamily="34" charset="0"/>
              </a:rPr>
              <a:t>Personas en el servicio público de los sectores de salud y justicia, </a:t>
            </a:r>
          </a:p>
          <a:p>
            <a:pPr algn="just"/>
            <a:r>
              <a:rPr lang="es-SV" sz="1800" dirty="0">
                <a:solidFill>
                  <a:srgbClr val="000000"/>
                </a:solidFill>
                <a:latin typeface="Arial" panose="020B0604020202020204" pitchFamily="34" charset="0"/>
                <a:ea typeface="Arial" panose="020B0604020202020204" pitchFamily="34" charset="0"/>
              </a:rPr>
              <a:t>Personas </a:t>
            </a:r>
            <a:r>
              <a:rPr lang="es-SV" sz="1800" dirty="0">
                <a:solidFill>
                  <a:srgbClr val="000000"/>
                </a:solidFill>
                <a:effectLst/>
                <a:latin typeface="Arial" panose="020B0604020202020204" pitchFamily="34" charset="0"/>
                <a:ea typeface="Arial" panose="020B0604020202020204" pitchFamily="34" charset="0"/>
              </a:rPr>
              <a:t>de sociedad civil, </a:t>
            </a:r>
          </a:p>
          <a:p>
            <a:pPr algn="just"/>
            <a:r>
              <a:rPr lang="es-SV" sz="1800" dirty="0">
                <a:solidFill>
                  <a:srgbClr val="000000"/>
                </a:solidFill>
                <a:latin typeface="Arial" panose="020B0604020202020204" pitchFamily="34" charset="0"/>
                <a:ea typeface="Arial" panose="020B0604020202020204" pitchFamily="34" charset="0"/>
              </a:rPr>
              <a:t>O</a:t>
            </a:r>
            <a:r>
              <a:rPr lang="es-SV" sz="1800" dirty="0">
                <a:solidFill>
                  <a:srgbClr val="000000"/>
                </a:solidFill>
                <a:effectLst/>
                <a:latin typeface="Arial" panose="020B0604020202020204" pitchFamily="34" charset="0"/>
                <a:ea typeface="Arial" panose="020B0604020202020204" pitchFamily="34" charset="0"/>
              </a:rPr>
              <a:t>ficinas de información y respuesta (OIR) de instituciones públicas con competencias en la detección, atención, prevención, sanción y reparación de la violencia contra las mujeres. </a:t>
            </a:r>
            <a:endParaRPr lang="es-SV" dirty="0"/>
          </a:p>
        </p:txBody>
      </p:sp>
      <p:sp>
        <p:nvSpPr>
          <p:cNvPr id="7" name="Marcador de texto 6">
            <a:extLst>
              <a:ext uri="{FF2B5EF4-FFF2-40B4-BE49-F238E27FC236}">
                <a16:creationId xmlns:a16="http://schemas.microsoft.com/office/drawing/2014/main" xmlns="" id="{AF9C3E41-C61B-4E04-9D60-0DABE37AF9A1}"/>
              </a:ext>
            </a:extLst>
          </p:cNvPr>
          <p:cNvSpPr>
            <a:spLocks noGrp="1"/>
          </p:cNvSpPr>
          <p:nvPr>
            <p:ph type="body" sz="quarter" idx="3"/>
          </p:nvPr>
        </p:nvSpPr>
        <p:spPr/>
        <p:txBody>
          <a:bodyPr/>
          <a:lstStyle/>
          <a:p>
            <a:r>
              <a:rPr lang="es-ES" dirty="0"/>
              <a:t>Técnicas de recolección</a:t>
            </a:r>
            <a:endParaRPr lang="es-SV" dirty="0"/>
          </a:p>
        </p:txBody>
      </p:sp>
      <p:sp>
        <p:nvSpPr>
          <p:cNvPr id="8" name="Marcador de contenido 7">
            <a:extLst>
              <a:ext uri="{FF2B5EF4-FFF2-40B4-BE49-F238E27FC236}">
                <a16:creationId xmlns:a16="http://schemas.microsoft.com/office/drawing/2014/main" xmlns="" id="{60B16968-5DE9-47A6-AF67-7A1BDB1BBE65}"/>
              </a:ext>
            </a:extLst>
          </p:cNvPr>
          <p:cNvSpPr>
            <a:spLocks noGrp="1"/>
          </p:cNvSpPr>
          <p:nvPr>
            <p:ph sz="quarter" idx="4"/>
          </p:nvPr>
        </p:nvSpPr>
        <p:spPr/>
        <p:txBody>
          <a:bodyPr>
            <a:normAutofit fontScale="92500" lnSpcReduction="20000"/>
          </a:bodyPr>
          <a:lstStyle/>
          <a:p>
            <a:pPr algn="just"/>
            <a:r>
              <a:rPr lang="es-SV" sz="1800" b="1" dirty="0">
                <a:solidFill>
                  <a:srgbClr val="000000"/>
                </a:solidFill>
                <a:effectLst/>
                <a:latin typeface="Arial" panose="020B0604020202020204" pitchFamily="34" charset="0"/>
                <a:ea typeface="Arial" panose="020B0604020202020204" pitchFamily="34" charset="0"/>
              </a:rPr>
              <a:t>Participativa, </a:t>
            </a:r>
            <a:r>
              <a:rPr lang="es-SV" sz="1800" dirty="0">
                <a:solidFill>
                  <a:srgbClr val="000000"/>
                </a:solidFill>
                <a:effectLst/>
                <a:latin typeface="Arial" panose="020B0604020202020204" pitchFamily="34" charset="0"/>
                <a:ea typeface="Arial" panose="020B0604020202020204" pitchFamily="34" charset="0"/>
              </a:rPr>
              <a:t>priorizando principalmente la incorporación de los aportes y opiniones de mujeres lideresas, así como de actores claves de instituciones sociales o estatales; utilizando para ello entrevistas, que permitan abrir espacios individuales y colectivos de análisis y cuidar los elementos éticos.</a:t>
            </a:r>
          </a:p>
          <a:p>
            <a:pPr algn="just"/>
            <a:r>
              <a:rPr lang="es-SV" sz="1800" dirty="0">
                <a:solidFill>
                  <a:srgbClr val="000000"/>
                </a:solidFill>
                <a:effectLst/>
                <a:latin typeface="Arial" panose="020B0604020202020204" pitchFamily="34" charset="0"/>
                <a:ea typeface="Arial" panose="020B0604020202020204" pitchFamily="34" charset="0"/>
              </a:rPr>
              <a:t>La investigación tiene un alcance nacional, sin embargo, se propuso priorizar los municipios de enfoque del trabajo de ORMUSA, a través del trabajo organizativo; de incidencia política y de los servicios que brinda la organización, a través de su Centro de Atención Legal. </a:t>
            </a:r>
          </a:p>
          <a:p>
            <a:pPr algn="just"/>
            <a:r>
              <a:rPr lang="es-SV" sz="1800" dirty="0">
                <a:solidFill>
                  <a:srgbClr val="000000"/>
                </a:solidFill>
                <a:effectLst/>
                <a:latin typeface="Arial" panose="020B0604020202020204" pitchFamily="34" charset="0"/>
                <a:ea typeface="Arial Unicode MS"/>
              </a:rPr>
              <a:t>La medida tomada para ajustar durante pandemia en la fase de campo de la investigación, fue el uso de medios de comunicación como: llamadas telefónicas y video llamadas.</a:t>
            </a:r>
            <a:endParaRPr lang="es-SV" sz="1800" dirty="0">
              <a:solidFill>
                <a:srgbClr val="000000"/>
              </a:solidFill>
              <a:effectLst/>
              <a:latin typeface="Arial" panose="020B0604020202020204" pitchFamily="34" charset="0"/>
              <a:ea typeface="Arial" panose="020B0604020202020204" pitchFamily="34" charset="0"/>
            </a:endParaRPr>
          </a:p>
          <a:p>
            <a:endParaRPr lang="es-SV" sz="1800" dirty="0">
              <a:solidFill>
                <a:srgbClr val="000000"/>
              </a:solidFill>
              <a:effectLst/>
              <a:latin typeface="Arial" panose="020B0604020202020204" pitchFamily="34" charset="0"/>
              <a:ea typeface="Arial" panose="020B0604020202020204" pitchFamily="34" charset="0"/>
            </a:endParaRPr>
          </a:p>
          <a:p>
            <a:endParaRPr lang="es-SV" dirty="0"/>
          </a:p>
        </p:txBody>
      </p:sp>
    </p:spTree>
    <p:extLst>
      <p:ext uri="{BB962C8B-B14F-4D97-AF65-F5344CB8AC3E}">
        <p14:creationId xmlns:p14="http://schemas.microsoft.com/office/powerpoint/2010/main" val="2175983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xmlns="" id="{488E1FFD-7558-4480-AF73-878489737CC6}"/>
              </a:ext>
            </a:extLst>
          </p:cNvPr>
          <p:cNvGraphicFramePr>
            <a:graphicFrameLocks noGrp="1"/>
          </p:cNvGraphicFramePr>
          <p:nvPr>
            <p:ph idx="1"/>
            <p:extLst>
              <p:ext uri="{D42A27DB-BD31-4B8C-83A1-F6EECF244321}">
                <p14:modId xmlns:p14="http://schemas.microsoft.com/office/powerpoint/2010/main" val="1204799196"/>
              </p:ext>
            </p:extLst>
          </p:nvPr>
        </p:nvGraphicFramePr>
        <p:xfrm>
          <a:off x="346710" y="94551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5173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F56364D2-498B-4430-8E16-8A32966E61E4}"/>
              </a:ext>
            </a:extLst>
          </p:cNvPr>
          <p:cNvSpPr>
            <a:spLocks noGrp="1"/>
          </p:cNvSpPr>
          <p:nvPr>
            <p:ph type="body" idx="1"/>
          </p:nvPr>
        </p:nvSpPr>
        <p:spPr>
          <a:xfrm>
            <a:off x="668338" y="423863"/>
            <a:ext cx="5157787" cy="823912"/>
          </a:xfrm>
        </p:spPr>
        <p:txBody>
          <a:bodyPr>
            <a:normAutofit fontScale="92500" lnSpcReduction="20000"/>
          </a:bodyPr>
          <a:lstStyle/>
          <a:p>
            <a:r>
              <a:rPr lang="es-ES" dirty="0"/>
              <a:t>INFORMACIÓN SOLICITADA OIR 7 </a:t>
            </a:r>
            <a:r>
              <a:rPr lang="es-SV" sz="1800" dirty="0">
                <a:solidFill>
                  <a:srgbClr val="000000"/>
                </a:solidFill>
                <a:effectLst/>
                <a:latin typeface="Arial" panose="020B0604020202020204" pitchFamily="34" charset="0"/>
                <a:ea typeface="Arial" panose="020B0604020202020204" pitchFamily="34" charset="0"/>
              </a:rPr>
              <a:t>Ciudad Mujer, FGR, ISDEMU, MINSAL, Órgano Judicial, PGR y PNC. </a:t>
            </a:r>
            <a:r>
              <a:rPr lang="es-ES" dirty="0"/>
              <a:t> </a:t>
            </a:r>
            <a:endParaRPr lang="es-SV" dirty="0"/>
          </a:p>
        </p:txBody>
      </p:sp>
      <p:sp>
        <p:nvSpPr>
          <p:cNvPr id="4" name="Marcador de contenido 3">
            <a:extLst>
              <a:ext uri="{FF2B5EF4-FFF2-40B4-BE49-F238E27FC236}">
                <a16:creationId xmlns:a16="http://schemas.microsoft.com/office/drawing/2014/main" xmlns="" id="{CBE672EC-7176-4CF1-97D3-EE1CD5C8C9E7}"/>
              </a:ext>
            </a:extLst>
          </p:cNvPr>
          <p:cNvSpPr>
            <a:spLocks noGrp="1"/>
          </p:cNvSpPr>
          <p:nvPr>
            <p:ph sz="half" idx="2"/>
          </p:nvPr>
        </p:nvSpPr>
        <p:spPr>
          <a:xfrm>
            <a:off x="202884" y="1247774"/>
            <a:ext cx="5974393" cy="5461634"/>
          </a:xfrm>
        </p:spPr>
        <p:txBody>
          <a:bodyPr>
            <a:normAutofit fontScale="25000" lnSpcReduction="20000"/>
          </a:bodyPr>
          <a:lstStyle/>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Objetivos, tipos y modalidades de violencia atendidos.</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Tipos de servicios, requisitos, horarios y medios a través de los cuales se brindan.</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Medios a través de los cuales se difunde la oferta de servicios y otro tipo de información relevante. </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Fundamento normativo (política pública, programa o normativa institucional).</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Coordinaciones interinstitucionales. </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Plan o protocolo ante emergencias generadas por situaciones de riesgo y/o desastres.</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Plan o protocolo para enfrentar la pandemia de covid-19.</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Programas o plataformas para el registro de la información de la atención y su uso.</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Cobertura geográfica de los servicios.</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Información sobre el perfil del personal y formación.</a:t>
            </a:r>
            <a:endParaRPr lang="es-SV" sz="56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Clr>
                <a:srgbClr val="000000"/>
              </a:buClr>
              <a:buSzPts val="1200"/>
              <a:buFont typeface="Symbol" panose="05050102010706020507" pitchFamily="18" charset="2"/>
              <a:buChar char=""/>
            </a:pPr>
            <a:r>
              <a:rPr lang="es-SV" sz="5600" dirty="0">
                <a:solidFill>
                  <a:srgbClr val="000000"/>
                </a:solidFill>
                <a:effectLst/>
                <a:latin typeface="Arial" panose="020B0604020202020204" pitchFamily="34" charset="0"/>
                <a:ea typeface="Calibri" panose="020F0502020204030204" pitchFamily="34" charset="0"/>
              </a:rPr>
              <a:t>Información sobre la infraestructura física de los locales, con énfasis en: medidas de los espacios destinados a la atención; disponibilidad de servicios básicos, condiciones de privacidad, así como de higiene y salubridad.</a:t>
            </a:r>
            <a:endParaRPr lang="es-SV" sz="5600" dirty="0">
              <a:solidFill>
                <a:srgbClr val="000000"/>
              </a:solidFill>
              <a:effectLst/>
              <a:latin typeface="Arial" panose="020B0604020202020204" pitchFamily="34" charset="0"/>
              <a:ea typeface="Arial" panose="020B0604020202020204" pitchFamily="34" charset="0"/>
            </a:endParaRPr>
          </a:p>
          <a:p>
            <a:endParaRPr lang="es-SV" dirty="0"/>
          </a:p>
        </p:txBody>
      </p:sp>
      <p:sp>
        <p:nvSpPr>
          <p:cNvPr id="5" name="Marcador de texto 4">
            <a:extLst>
              <a:ext uri="{FF2B5EF4-FFF2-40B4-BE49-F238E27FC236}">
                <a16:creationId xmlns:a16="http://schemas.microsoft.com/office/drawing/2014/main" xmlns="" id="{D1F0B64C-48AA-4081-9838-8BAA32EF418C}"/>
              </a:ext>
            </a:extLst>
          </p:cNvPr>
          <p:cNvSpPr>
            <a:spLocks noGrp="1"/>
          </p:cNvSpPr>
          <p:nvPr>
            <p:ph type="body" sz="quarter" idx="3"/>
          </p:nvPr>
        </p:nvSpPr>
        <p:spPr>
          <a:xfrm>
            <a:off x="6732270" y="423863"/>
            <a:ext cx="5183188" cy="823912"/>
          </a:xfrm>
        </p:spPr>
        <p:txBody>
          <a:bodyPr>
            <a:normAutofit/>
          </a:bodyPr>
          <a:lstStyle/>
          <a:p>
            <a:r>
              <a:rPr lang="es-SV" sz="2400" dirty="0">
                <a:solidFill>
                  <a:srgbClr val="000000"/>
                </a:solidFill>
                <a:effectLst/>
                <a:latin typeface="Arial" panose="020B0604020202020204" pitchFamily="34" charset="0"/>
                <a:ea typeface="Arial" panose="020B0604020202020204" pitchFamily="34" charset="0"/>
              </a:rPr>
              <a:t>Variables abordadas en las 13 entrevistas</a:t>
            </a:r>
            <a:endParaRPr lang="es-SV" dirty="0"/>
          </a:p>
        </p:txBody>
      </p:sp>
      <p:sp>
        <p:nvSpPr>
          <p:cNvPr id="6" name="Marcador de contenido 5">
            <a:extLst>
              <a:ext uri="{FF2B5EF4-FFF2-40B4-BE49-F238E27FC236}">
                <a16:creationId xmlns:a16="http://schemas.microsoft.com/office/drawing/2014/main" xmlns="" id="{8E6887D0-5693-4210-A773-646DCEC8030E}"/>
              </a:ext>
            </a:extLst>
          </p:cNvPr>
          <p:cNvSpPr>
            <a:spLocks noGrp="1"/>
          </p:cNvSpPr>
          <p:nvPr>
            <p:ph sz="quarter" idx="4"/>
          </p:nvPr>
        </p:nvSpPr>
        <p:spPr>
          <a:xfrm>
            <a:off x="6454774" y="1247774"/>
            <a:ext cx="5183188" cy="5461635"/>
          </a:xfrm>
        </p:spPr>
        <p:txBody>
          <a:bodyPr>
            <a:normAutofit fontScale="32500" lnSpcReduction="20000"/>
          </a:bodyPr>
          <a:lstStyle/>
          <a:p>
            <a:pPr marL="342900" lvl="0" indent="-342900" algn="just">
              <a:lnSpc>
                <a:spcPct val="115000"/>
              </a:lnSpc>
              <a:buFont typeface="+mj-lt"/>
              <a:buAutoNum type="alphaLcParenR"/>
            </a:pPr>
            <a:r>
              <a:rPr lang="es-SV" sz="4900" dirty="0">
                <a:solidFill>
                  <a:srgbClr val="000000"/>
                </a:solidFill>
                <a:effectLst/>
                <a:latin typeface="Arial" panose="020B0604020202020204" pitchFamily="34" charset="0"/>
                <a:ea typeface="Calibri" panose="020F0502020204030204" pitchFamily="34" charset="0"/>
              </a:rPr>
              <a:t>Descripción del trabajo que realiza la institución en general y la persona informante clave específicamente</a:t>
            </a:r>
            <a:endParaRPr lang="es-SV" sz="49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buFont typeface="+mj-lt"/>
              <a:buAutoNum type="alphaLcParenR"/>
            </a:pPr>
            <a:r>
              <a:rPr lang="es-SV" sz="4900" dirty="0">
                <a:solidFill>
                  <a:srgbClr val="000000"/>
                </a:solidFill>
                <a:effectLst/>
                <a:latin typeface="Arial" panose="020B0604020202020204" pitchFamily="34" charset="0"/>
                <a:ea typeface="Calibri" panose="020F0502020204030204" pitchFamily="34" charset="0"/>
              </a:rPr>
              <a:t>Experiencia profesional brindando servicios a mujeres víctimas de violencia feminicida y/o sexual, y la respuesta dada </a:t>
            </a:r>
            <a:endParaRPr lang="es-SV" sz="49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spcAft>
                <a:spcPts val="800"/>
              </a:spcAft>
              <a:buFont typeface="+mj-lt"/>
              <a:buAutoNum type="alphaLcParenR"/>
            </a:pPr>
            <a:r>
              <a:rPr lang="es-SV" sz="4900" dirty="0">
                <a:solidFill>
                  <a:srgbClr val="000000"/>
                </a:solidFill>
                <a:effectLst/>
                <a:latin typeface="Arial" panose="020B0604020202020204" pitchFamily="34" charset="0"/>
                <a:ea typeface="Calibri" panose="020F0502020204030204" pitchFamily="34" charset="0"/>
              </a:rPr>
              <a:t>Representaciones sociales que tiene cada prestatario(a) de servicio acerca de la violencia contra las mujeres, con énfasis en la feminicida y/o sexual</a:t>
            </a:r>
            <a:endParaRPr lang="es-SV" sz="4900" dirty="0">
              <a:solidFill>
                <a:srgbClr val="000000"/>
              </a:solidFill>
              <a:effectLst/>
              <a:latin typeface="Arial" panose="020B0604020202020204" pitchFamily="34" charset="0"/>
              <a:ea typeface="Arial" panose="020B0604020202020204" pitchFamily="34" charset="0"/>
            </a:endParaRPr>
          </a:p>
          <a:p>
            <a:pPr marL="342900" lvl="0" indent="-342900" algn="just">
              <a:lnSpc>
                <a:spcPct val="115000"/>
              </a:lnSpc>
              <a:spcAft>
                <a:spcPts val="800"/>
              </a:spcAft>
              <a:buFont typeface="+mj-lt"/>
              <a:buAutoNum type="alphaLcParenR"/>
            </a:pPr>
            <a:r>
              <a:rPr lang="es-SV" sz="4900" dirty="0">
                <a:solidFill>
                  <a:srgbClr val="000000"/>
                </a:solidFill>
                <a:effectLst/>
                <a:latin typeface="Arial" panose="020B0604020202020204" pitchFamily="34" charset="0"/>
                <a:ea typeface="Calibri" panose="020F0502020204030204" pitchFamily="34" charset="0"/>
              </a:rPr>
              <a:t>I</a:t>
            </a:r>
            <a:r>
              <a:rPr lang="es-SV" sz="4900" dirty="0">
                <a:solidFill>
                  <a:srgbClr val="000000"/>
                </a:solidFill>
                <a:effectLst/>
                <a:latin typeface="Arial" panose="020B0604020202020204" pitchFamily="34" charset="0"/>
                <a:ea typeface="Arial" panose="020B0604020202020204" pitchFamily="34" charset="0"/>
              </a:rPr>
              <a:t>dentificación de otras fuentes de información, específicamente las fuentes documentales e institucionales</a:t>
            </a:r>
          </a:p>
          <a:p>
            <a:pPr marL="342900" lvl="0" indent="-342900" algn="just">
              <a:lnSpc>
                <a:spcPct val="115000"/>
              </a:lnSpc>
              <a:buFont typeface="+mj-lt"/>
              <a:buAutoNum type="alphaLcParenR"/>
            </a:pPr>
            <a:r>
              <a:rPr lang="es-SV" sz="4900" dirty="0">
                <a:solidFill>
                  <a:srgbClr val="000000"/>
                </a:solidFill>
                <a:effectLst/>
                <a:latin typeface="Arial" panose="020B0604020202020204" pitchFamily="34" charset="0"/>
                <a:ea typeface="Arial" panose="020B0604020202020204" pitchFamily="34" charset="0"/>
              </a:rPr>
              <a:t>Marco jurídico y políticas públicas</a:t>
            </a:r>
          </a:p>
          <a:p>
            <a:pPr marL="342900" lvl="0" indent="-342900" algn="just">
              <a:lnSpc>
                <a:spcPct val="115000"/>
              </a:lnSpc>
              <a:buFont typeface="+mj-lt"/>
              <a:buAutoNum type="alphaLcParenR"/>
            </a:pPr>
            <a:r>
              <a:rPr lang="es-SV" sz="4900" dirty="0">
                <a:solidFill>
                  <a:srgbClr val="000000"/>
                </a:solidFill>
                <a:effectLst/>
                <a:latin typeface="Arial" panose="020B0604020202020204" pitchFamily="34" charset="0"/>
                <a:ea typeface="Arial" panose="020B0604020202020204" pitchFamily="34" charset="0"/>
              </a:rPr>
              <a:t>Instituciones y mecanismos para la implementación de leyes y políticas</a:t>
            </a:r>
          </a:p>
          <a:p>
            <a:endParaRPr lang="es-SV" dirty="0"/>
          </a:p>
        </p:txBody>
      </p:sp>
    </p:spTree>
    <p:extLst>
      <p:ext uri="{BB962C8B-B14F-4D97-AF65-F5344CB8AC3E}">
        <p14:creationId xmlns:p14="http://schemas.microsoft.com/office/powerpoint/2010/main" val="2641811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ersonalizado 1">
      <a:majorFont>
        <a:latin typeface="Montserrat Bold"/>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1131</TotalTime>
  <Words>4984</Words>
  <Application>Microsoft Office PowerPoint</Application>
  <PresentationFormat>Widescreen</PresentationFormat>
  <Paragraphs>215</Paragraphs>
  <Slides>31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 Unicode MS</vt:lpstr>
      <vt:lpstr>Arial</vt:lpstr>
      <vt:lpstr>Calibri</vt:lpstr>
      <vt:lpstr>Cambria Math</vt:lpstr>
      <vt:lpstr>Montserrat Bold</vt:lpstr>
      <vt:lpstr>Symbol</vt:lpstr>
      <vt:lpstr>Times New Roman</vt:lpstr>
      <vt:lpstr>Wingdings</vt:lpstr>
      <vt:lpstr>Tema de Office</vt:lpstr>
      <vt:lpstr>Ruta crítica de atención de la violencia contra las mujeres, con énfasis en la violencia sexual y el feminicidio  El Salvador,  2020.</vt:lpstr>
      <vt:lpstr>¿Cuál la ruta crítica seguida por las mujeres mayores de 15 años afectadas por la violencia feminicida y sexual?  ¿Cuáles fueron los factores que influyen en este proceso? </vt:lpstr>
      <vt:lpstr>Conocer si esta oferta de servicios es accesible, disponible y de calidad para la prevención y atención de la violencia contra las mujeres, principalmente la feminicida y sexual.  </vt:lpstr>
      <vt:lpstr>CONOCER</vt:lpstr>
      <vt:lpstr>METODOLOGÍA</vt:lpstr>
      <vt:lpstr>RUTA CRÍTICA</vt:lpstr>
      <vt:lpstr>CUALITATIVA</vt:lpstr>
      <vt:lpstr>PowerPoint Presentation</vt:lpstr>
      <vt:lpstr>PowerPoint Presentation</vt:lpstr>
      <vt:lpstr>PowerPoint Presentation</vt:lpstr>
      <vt:lpstr>PRINCIPALES HALLAZGOS</vt:lpstr>
      <vt:lpstr>PowerPoint Presentation</vt:lpstr>
      <vt:lpstr>NORMAS DE PROTECCIÓN:</vt:lpstr>
      <vt:lpstr>Vías de acceso a servicios</vt:lpstr>
      <vt:lpstr>PowerPoint Presentation</vt:lpstr>
      <vt:lpstr>PowerPoint Presentation</vt:lpstr>
      <vt:lpstr>“no permanecen quietas soportando la violencia como si fuera su destino inexorable”, Sagot, 2000.</vt:lpstr>
      <vt:lpstr>PowerPoint Presentation</vt:lpstr>
      <vt:lpstr>PowerPoint Presentation</vt:lpstr>
      <vt:lpstr>La ruta de atención en las etapas previas. </vt:lpstr>
      <vt:lpstr>La ruta crítica en el proceso judicial</vt:lpstr>
      <vt:lpstr>Garantías procesales Art. 57 LEIV</vt:lpstr>
      <vt:lpstr>PowerPoint Presentation</vt:lpstr>
      <vt:lpstr>Reparación</vt:lpstr>
      <vt:lpstr>Salidas alternas al proceso</vt:lpstr>
      <vt:lpstr>Mapa municipal de atención</vt:lpstr>
      <vt:lpstr>A manera de conclusiones:</vt:lpstr>
      <vt:lpstr>A manera de conclusiones:</vt:lpstr>
      <vt:lpstr>PowerPoint Presentation</vt:lpstr>
      <vt:lpstr>GRACIAS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 Amaya</dc:creator>
  <cp:lastModifiedBy>Sandra Carranza</cp:lastModifiedBy>
  <cp:revision>38</cp:revision>
  <dcterms:created xsi:type="dcterms:W3CDTF">2020-11-17T18:00:01Z</dcterms:created>
  <dcterms:modified xsi:type="dcterms:W3CDTF">2021-03-18T23:18:15Z</dcterms:modified>
</cp:coreProperties>
</file>